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6" r:id="rId2"/>
    <p:sldId id="264" r:id="rId3"/>
    <p:sldId id="273" r:id="rId4"/>
    <p:sldId id="274" r:id="rId5"/>
    <p:sldId id="276" r:id="rId6"/>
    <p:sldId id="277" r:id="rId7"/>
    <p:sldId id="272" r:id="rId8"/>
    <p:sldId id="275" r:id="rId9"/>
    <p:sldId id="280" r:id="rId10"/>
    <p:sldId id="281" r:id="rId11"/>
    <p:sldId id="278" r:id="rId12"/>
    <p:sldId id="262" r:id="rId13"/>
  </p:sldIdLst>
  <p:sldSz cx="9144000" cy="6858000" type="screen4x3"/>
  <p:notesSz cx="6799263" cy="9929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64"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408D9F90-1F7A-48F7-8C11-35995C4DE42F}" type="datetimeFigureOut">
              <a:rPr lang="es-ES" smtClean="0"/>
              <a:t>13/10/2016</a:t>
            </a:fld>
            <a:endParaRPr lang="es-ES"/>
          </a:p>
        </p:txBody>
      </p:sp>
      <p:sp>
        <p:nvSpPr>
          <p:cNvPr id="4" name="3 Marcador de pie de página"/>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BBC58962-558B-40C0-BFB4-00B5CA1135C2}" type="slidenum">
              <a:rPr lang="es-ES" smtClean="0"/>
              <a:t>‹Nº›</a:t>
            </a:fld>
            <a:endParaRPr lang="es-ES"/>
          </a:p>
        </p:txBody>
      </p:sp>
    </p:spTree>
    <p:extLst>
      <p:ext uri="{BB962C8B-B14F-4D97-AF65-F5344CB8AC3E}">
        <p14:creationId xmlns:p14="http://schemas.microsoft.com/office/powerpoint/2010/main" val="836692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BB9A5BF8-0909-44F2-96DA-C6E65EB316D4}" type="datetimeFigureOut">
              <a:rPr lang="es-ES" smtClean="0"/>
              <a:t>13/10/2016</a:t>
            </a:fld>
            <a:endParaRPr lang="es-ES"/>
          </a:p>
        </p:txBody>
      </p:sp>
      <p:sp>
        <p:nvSpPr>
          <p:cNvPr id="4" name="3 Marcador de imagen de diapositiva"/>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8EBEB1D0-DE48-4B01-9A27-350EF116B2A8}" type="slidenum">
              <a:rPr lang="es-ES" smtClean="0"/>
              <a:t>‹Nº›</a:t>
            </a:fld>
            <a:endParaRPr lang="es-ES"/>
          </a:p>
        </p:txBody>
      </p:sp>
    </p:spTree>
    <p:extLst>
      <p:ext uri="{BB962C8B-B14F-4D97-AF65-F5344CB8AC3E}">
        <p14:creationId xmlns:p14="http://schemas.microsoft.com/office/powerpoint/2010/main" val="7118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ea typeface="ＭＳ Ｐゴシック" charset="-128"/>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5550" indent="-286750" eaLnBrk="0" hangingPunct="0">
              <a:defRPr>
                <a:solidFill>
                  <a:schemeClr val="tx1"/>
                </a:solidFill>
                <a:latin typeface="Calibri" pitchFamily="34" charset="0"/>
                <a:ea typeface="ＭＳ Ｐゴシック" charset="-128"/>
              </a:defRPr>
            </a:lvl2pPr>
            <a:lvl3pPr marL="1147001" indent="-229400" eaLnBrk="0" hangingPunct="0">
              <a:defRPr>
                <a:solidFill>
                  <a:schemeClr val="tx1"/>
                </a:solidFill>
                <a:latin typeface="Calibri" pitchFamily="34" charset="0"/>
                <a:ea typeface="ＭＳ Ｐゴシック" charset="-128"/>
              </a:defRPr>
            </a:lvl3pPr>
            <a:lvl4pPr marL="1605801" indent="-229400" eaLnBrk="0" hangingPunct="0">
              <a:defRPr>
                <a:solidFill>
                  <a:schemeClr val="tx1"/>
                </a:solidFill>
                <a:latin typeface="Calibri" pitchFamily="34" charset="0"/>
                <a:ea typeface="ＭＳ Ｐゴシック" charset="-128"/>
              </a:defRPr>
            </a:lvl4pPr>
            <a:lvl5pPr marL="2064601" indent="-229400" eaLnBrk="0" hangingPunct="0">
              <a:defRPr>
                <a:solidFill>
                  <a:schemeClr val="tx1"/>
                </a:solidFill>
                <a:latin typeface="Calibri" pitchFamily="34" charset="0"/>
                <a:ea typeface="ＭＳ Ｐゴシック" charset="-128"/>
              </a:defRPr>
            </a:lvl5pPr>
            <a:lvl6pPr marL="2523401" indent="-229400" eaLnBrk="0" fontAlgn="base" hangingPunct="0">
              <a:spcBef>
                <a:spcPct val="0"/>
              </a:spcBef>
              <a:spcAft>
                <a:spcPct val="0"/>
              </a:spcAft>
              <a:defRPr>
                <a:solidFill>
                  <a:schemeClr val="tx1"/>
                </a:solidFill>
                <a:latin typeface="Calibri" pitchFamily="34" charset="0"/>
                <a:ea typeface="ＭＳ Ｐゴシック" charset="-128"/>
              </a:defRPr>
            </a:lvl6pPr>
            <a:lvl7pPr marL="2982201" indent="-229400" eaLnBrk="0" fontAlgn="base" hangingPunct="0">
              <a:spcBef>
                <a:spcPct val="0"/>
              </a:spcBef>
              <a:spcAft>
                <a:spcPct val="0"/>
              </a:spcAft>
              <a:defRPr>
                <a:solidFill>
                  <a:schemeClr val="tx1"/>
                </a:solidFill>
                <a:latin typeface="Calibri" pitchFamily="34" charset="0"/>
                <a:ea typeface="ＭＳ Ｐゴシック" charset="-128"/>
              </a:defRPr>
            </a:lvl7pPr>
            <a:lvl8pPr marL="3441002" indent="-229400" eaLnBrk="0" fontAlgn="base" hangingPunct="0">
              <a:spcBef>
                <a:spcPct val="0"/>
              </a:spcBef>
              <a:spcAft>
                <a:spcPct val="0"/>
              </a:spcAft>
              <a:defRPr>
                <a:solidFill>
                  <a:schemeClr val="tx1"/>
                </a:solidFill>
                <a:latin typeface="Calibri" pitchFamily="34" charset="0"/>
                <a:ea typeface="ＭＳ Ｐゴシック" charset="-128"/>
              </a:defRPr>
            </a:lvl8pPr>
            <a:lvl9pPr marL="3899802" indent="-2294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557D4072-B318-44B9-A867-BFC422F7DE29}" type="slidenum">
              <a:rPr lang="es-ES" smtClean="0">
                <a:solidFill>
                  <a:srgbClr val="000000"/>
                </a:solidFill>
              </a:rPr>
              <a:pPr eaLnBrk="1" hangingPunct="1"/>
              <a:t>8</a:t>
            </a:fld>
            <a:endParaRPr lang="es-E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ea typeface="ＭＳ Ｐゴシック" charset="-128"/>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ＭＳ Ｐゴシック" charset="-128"/>
              </a:defRPr>
            </a:lvl1pPr>
            <a:lvl2pPr marL="745550" indent="-286750" eaLnBrk="0" hangingPunct="0">
              <a:defRPr>
                <a:solidFill>
                  <a:schemeClr val="tx1"/>
                </a:solidFill>
                <a:latin typeface="Calibri" pitchFamily="34" charset="0"/>
                <a:ea typeface="ＭＳ Ｐゴシック" charset="-128"/>
              </a:defRPr>
            </a:lvl2pPr>
            <a:lvl3pPr marL="1147001" indent="-229400" eaLnBrk="0" hangingPunct="0">
              <a:defRPr>
                <a:solidFill>
                  <a:schemeClr val="tx1"/>
                </a:solidFill>
                <a:latin typeface="Calibri" pitchFamily="34" charset="0"/>
                <a:ea typeface="ＭＳ Ｐゴシック" charset="-128"/>
              </a:defRPr>
            </a:lvl3pPr>
            <a:lvl4pPr marL="1605801" indent="-229400" eaLnBrk="0" hangingPunct="0">
              <a:defRPr>
                <a:solidFill>
                  <a:schemeClr val="tx1"/>
                </a:solidFill>
                <a:latin typeface="Calibri" pitchFamily="34" charset="0"/>
                <a:ea typeface="ＭＳ Ｐゴシック" charset="-128"/>
              </a:defRPr>
            </a:lvl4pPr>
            <a:lvl5pPr marL="2064601" indent="-229400" eaLnBrk="0" hangingPunct="0">
              <a:defRPr>
                <a:solidFill>
                  <a:schemeClr val="tx1"/>
                </a:solidFill>
                <a:latin typeface="Calibri" pitchFamily="34" charset="0"/>
                <a:ea typeface="ＭＳ Ｐゴシック" charset="-128"/>
              </a:defRPr>
            </a:lvl5pPr>
            <a:lvl6pPr marL="2523401" indent="-229400" eaLnBrk="0" fontAlgn="base" hangingPunct="0">
              <a:spcBef>
                <a:spcPct val="0"/>
              </a:spcBef>
              <a:spcAft>
                <a:spcPct val="0"/>
              </a:spcAft>
              <a:defRPr>
                <a:solidFill>
                  <a:schemeClr val="tx1"/>
                </a:solidFill>
                <a:latin typeface="Calibri" pitchFamily="34" charset="0"/>
                <a:ea typeface="ＭＳ Ｐゴシック" charset="-128"/>
              </a:defRPr>
            </a:lvl6pPr>
            <a:lvl7pPr marL="2982201" indent="-229400" eaLnBrk="0" fontAlgn="base" hangingPunct="0">
              <a:spcBef>
                <a:spcPct val="0"/>
              </a:spcBef>
              <a:spcAft>
                <a:spcPct val="0"/>
              </a:spcAft>
              <a:defRPr>
                <a:solidFill>
                  <a:schemeClr val="tx1"/>
                </a:solidFill>
                <a:latin typeface="Calibri" pitchFamily="34" charset="0"/>
                <a:ea typeface="ＭＳ Ｐゴシック" charset="-128"/>
              </a:defRPr>
            </a:lvl7pPr>
            <a:lvl8pPr marL="3441002" indent="-229400" eaLnBrk="0" fontAlgn="base" hangingPunct="0">
              <a:spcBef>
                <a:spcPct val="0"/>
              </a:spcBef>
              <a:spcAft>
                <a:spcPct val="0"/>
              </a:spcAft>
              <a:defRPr>
                <a:solidFill>
                  <a:schemeClr val="tx1"/>
                </a:solidFill>
                <a:latin typeface="Calibri" pitchFamily="34" charset="0"/>
                <a:ea typeface="ＭＳ Ｐゴシック" charset="-128"/>
              </a:defRPr>
            </a:lvl8pPr>
            <a:lvl9pPr marL="3899802" indent="-2294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fld id="{557D4072-B318-44B9-A867-BFC422F7DE29}" type="slidenum">
              <a:rPr lang="es-ES" smtClean="0">
                <a:solidFill>
                  <a:srgbClr val="000000"/>
                </a:solidFill>
              </a:rPr>
              <a:pPr eaLnBrk="1" hangingPunct="1"/>
              <a:t>10</a:t>
            </a:fld>
            <a:endParaRPr lang="es-E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FB05BCC-0818-440B-B74C-ADDF8EBB3691}" type="datetimeFigureOut">
              <a:rPr lang="es-ES" smtClean="0"/>
              <a:t>13/10/2016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4A8423-8F9F-43C3-B43C-7D163FEC05AD}" type="slidenum">
              <a:rPr lang="es-ES" smtClean="0"/>
              <a:t>‹Nº›</a:t>
            </a:fld>
            <a:endParaRPr lang="es-ES"/>
          </a:p>
        </p:txBody>
      </p:sp>
    </p:spTree>
    <p:extLst>
      <p:ext uri="{BB962C8B-B14F-4D97-AF65-F5344CB8AC3E}">
        <p14:creationId xmlns:p14="http://schemas.microsoft.com/office/powerpoint/2010/main" val="398828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B05BCC-0818-440B-B74C-ADDF8EBB3691}" type="datetimeFigureOut">
              <a:rPr lang="es-ES" smtClean="0"/>
              <a:t>13/10/2016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4A8423-8F9F-43C3-B43C-7D163FEC05AD}" type="slidenum">
              <a:rPr lang="es-ES" smtClean="0"/>
              <a:t>‹Nº›</a:t>
            </a:fld>
            <a:endParaRPr lang="es-ES"/>
          </a:p>
        </p:txBody>
      </p:sp>
    </p:spTree>
    <p:extLst>
      <p:ext uri="{BB962C8B-B14F-4D97-AF65-F5344CB8AC3E}">
        <p14:creationId xmlns:p14="http://schemas.microsoft.com/office/powerpoint/2010/main" val="226309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B05BCC-0818-440B-B74C-ADDF8EBB3691}" type="datetimeFigureOut">
              <a:rPr lang="es-ES" smtClean="0"/>
              <a:t>13/10/2016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4A8423-8F9F-43C3-B43C-7D163FEC05AD}" type="slidenum">
              <a:rPr lang="es-ES" smtClean="0"/>
              <a:t>‹Nº›</a:t>
            </a:fld>
            <a:endParaRPr lang="es-ES"/>
          </a:p>
        </p:txBody>
      </p:sp>
    </p:spTree>
    <p:extLst>
      <p:ext uri="{BB962C8B-B14F-4D97-AF65-F5344CB8AC3E}">
        <p14:creationId xmlns:p14="http://schemas.microsoft.com/office/powerpoint/2010/main" val="112436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B05BCC-0818-440B-B74C-ADDF8EBB3691}" type="datetimeFigureOut">
              <a:rPr lang="es-ES" smtClean="0"/>
              <a:t>13/10/2016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4A8423-8F9F-43C3-B43C-7D163FEC05AD}" type="slidenum">
              <a:rPr lang="es-ES" smtClean="0"/>
              <a:t>‹Nº›</a:t>
            </a:fld>
            <a:endParaRPr lang="es-ES"/>
          </a:p>
        </p:txBody>
      </p:sp>
    </p:spTree>
    <p:extLst>
      <p:ext uri="{BB962C8B-B14F-4D97-AF65-F5344CB8AC3E}">
        <p14:creationId xmlns:p14="http://schemas.microsoft.com/office/powerpoint/2010/main" val="307815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FB05BCC-0818-440B-B74C-ADDF8EBB3691}" type="datetimeFigureOut">
              <a:rPr lang="es-ES" smtClean="0"/>
              <a:t>13/10/2016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94A8423-8F9F-43C3-B43C-7D163FEC05AD}" type="slidenum">
              <a:rPr lang="es-ES" smtClean="0"/>
              <a:t>‹Nº›</a:t>
            </a:fld>
            <a:endParaRPr lang="es-ES"/>
          </a:p>
        </p:txBody>
      </p:sp>
    </p:spTree>
    <p:extLst>
      <p:ext uri="{BB962C8B-B14F-4D97-AF65-F5344CB8AC3E}">
        <p14:creationId xmlns:p14="http://schemas.microsoft.com/office/powerpoint/2010/main" val="996797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FB05BCC-0818-440B-B74C-ADDF8EBB3691}" type="datetimeFigureOut">
              <a:rPr lang="es-ES" smtClean="0"/>
              <a:t>13/10/2016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4A8423-8F9F-43C3-B43C-7D163FEC05AD}" type="slidenum">
              <a:rPr lang="es-ES" smtClean="0"/>
              <a:t>‹Nº›</a:t>
            </a:fld>
            <a:endParaRPr lang="es-ES"/>
          </a:p>
        </p:txBody>
      </p:sp>
    </p:spTree>
    <p:extLst>
      <p:ext uri="{BB962C8B-B14F-4D97-AF65-F5344CB8AC3E}">
        <p14:creationId xmlns:p14="http://schemas.microsoft.com/office/powerpoint/2010/main" val="397669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FB05BCC-0818-440B-B74C-ADDF8EBB3691}" type="datetimeFigureOut">
              <a:rPr lang="es-ES" smtClean="0"/>
              <a:t>13/10/2016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94A8423-8F9F-43C3-B43C-7D163FEC05AD}" type="slidenum">
              <a:rPr lang="es-ES" smtClean="0"/>
              <a:t>‹Nº›</a:t>
            </a:fld>
            <a:endParaRPr lang="es-ES"/>
          </a:p>
        </p:txBody>
      </p:sp>
    </p:spTree>
    <p:extLst>
      <p:ext uri="{BB962C8B-B14F-4D97-AF65-F5344CB8AC3E}">
        <p14:creationId xmlns:p14="http://schemas.microsoft.com/office/powerpoint/2010/main" val="428863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FB05BCC-0818-440B-B74C-ADDF8EBB3691}" type="datetimeFigureOut">
              <a:rPr lang="es-ES" smtClean="0"/>
              <a:t>13/10/2016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94A8423-8F9F-43C3-B43C-7D163FEC05AD}" type="slidenum">
              <a:rPr lang="es-ES" smtClean="0"/>
              <a:t>‹Nº›</a:t>
            </a:fld>
            <a:endParaRPr lang="es-ES"/>
          </a:p>
        </p:txBody>
      </p:sp>
    </p:spTree>
    <p:extLst>
      <p:ext uri="{BB962C8B-B14F-4D97-AF65-F5344CB8AC3E}">
        <p14:creationId xmlns:p14="http://schemas.microsoft.com/office/powerpoint/2010/main" val="340897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B05BCC-0818-440B-B74C-ADDF8EBB3691}" type="datetimeFigureOut">
              <a:rPr lang="es-ES" smtClean="0"/>
              <a:t>13/10/2016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94A8423-8F9F-43C3-B43C-7D163FEC05AD}" type="slidenum">
              <a:rPr lang="es-ES" smtClean="0"/>
              <a:t>‹Nº›</a:t>
            </a:fld>
            <a:endParaRPr lang="es-ES"/>
          </a:p>
        </p:txBody>
      </p:sp>
    </p:spTree>
    <p:extLst>
      <p:ext uri="{BB962C8B-B14F-4D97-AF65-F5344CB8AC3E}">
        <p14:creationId xmlns:p14="http://schemas.microsoft.com/office/powerpoint/2010/main" val="51598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B05BCC-0818-440B-B74C-ADDF8EBB3691}" type="datetimeFigureOut">
              <a:rPr lang="es-ES" smtClean="0"/>
              <a:t>13/10/2016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4A8423-8F9F-43C3-B43C-7D163FEC05AD}" type="slidenum">
              <a:rPr lang="es-ES" smtClean="0"/>
              <a:t>‹Nº›</a:t>
            </a:fld>
            <a:endParaRPr lang="es-ES"/>
          </a:p>
        </p:txBody>
      </p:sp>
    </p:spTree>
    <p:extLst>
      <p:ext uri="{BB962C8B-B14F-4D97-AF65-F5344CB8AC3E}">
        <p14:creationId xmlns:p14="http://schemas.microsoft.com/office/powerpoint/2010/main" val="399807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B05BCC-0818-440B-B74C-ADDF8EBB3691}" type="datetimeFigureOut">
              <a:rPr lang="es-ES" smtClean="0"/>
              <a:t>13/10/2016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94A8423-8F9F-43C3-B43C-7D163FEC05AD}" type="slidenum">
              <a:rPr lang="es-ES" smtClean="0"/>
              <a:t>‹Nº›</a:t>
            </a:fld>
            <a:endParaRPr lang="es-ES"/>
          </a:p>
        </p:txBody>
      </p:sp>
    </p:spTree>
    <p:extLst>
      <p:ext uri="{BB962C8B-B14F-4D97-AF65-F5344CB8AC3E}">
        <p14:creationId xmlns:p14="http://schemas.microsoft.com/office/powerpoint/2010/main" val="302874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05BCC-0818-440B-B74C-ADDF8EBB3691}" type="datetimeFigureOut">
              <a:rPr lang="es-ES" smtClean="0"/>
              <a:t>13/10/2016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A8423-8F9F-43C3-B43C-7D163FEC05AD}" type="slidenum">
              <a:rPr lang="es-ES" smtClean="0"/>
              <a:t>‹Nº›</a:t>
            </a:fld>
            <a:endParaRPr lang="es-ES"/>
          </a:p>
        </p:txBody>
      </p:sp>
    </p:spTree>
    <p:extLst>
      <p:ext uri="{BB962C8B-B14F-4D97-AF65-F5344CB8AC3E}">
        <p14:creationId xmlns:p14="http://schemas.microsoft.com/office/powerpoint/2010/main" val="4149682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6.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dirty="0"/>
          </a:p>
        </p:txBody>
      </p:sp>
      <p:sp>
        <p:nvSpPr>
          <p:cNvPr id="3" name="2 Subtítulo"/>
          <p:cNvSpPr>
            <a:spLocks noGrp="1"/>
          </p:cNvSpPr>
          <p:nvPr>
            <p:ph type="subTitle" idx="1"/>
          </p:nvPr>
        </p:nvSpPr>
        <p:spPr/>
        <p:txBody>
          <a:bodyPr/>
          <a:lstStyle/>
          <a:p>
            <a:endParaRPr lang="es-ES"/>
          </a:p>
        </p:txBody>
      </p:sp>
      <p:pic>
        <p:nvPicPr>
          <p:cNvPr id="4" name="8 Imagen" descr="PORTADA MIS DIRECT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34925"/>
            <a:ext cx="91694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417174"/>
            <a:ext cx="2160240" cy="1782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Rectángulo"/>
          <p:cNvSpPr/>
          <p:nvPr/>
        </p:nvSpPr>
        <p:spPr>
          <a:xfrm>
            <a:off x="3635375" y="3308350"/>
            <a:ext cx="4824413" cy="336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 name="5 CuadroTexto"/>
          <p:cNvSpPr txBox="1">
            <a:spLocks noChangeArrowheads="1"/>
          </p:cNvSpPr>
          <p:nvPr/>
        </p:nvSpPr>
        <p:spPr bwMode="auto">
          <a:xfrm>
            <a:off x="3654425" y="3444875"/>
            <a:ext cx="4249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s-ES" sz="2000" b="1" dirty="0" smtClean="0"/>
              <a:t>NOVEMBER 2016 </a:t>
            </a:r>
            <a:r>
              <a:rPr lang="es-ES" sz="2000" b="1" dirty="0"/>
              <a:t>HIGHLIGHTS </a:t>
            </a:r>
          </a:p>
        </p:txBody>
      </p:sp>
    </p:spTree>
    <p:extLst>
      <p:ext uri="{BB962C8B-B14F-4D97-AF65-F5344CB8AC3E}">
        <p14:creationId xmlns:p14="http://schemas.microsoft.com/office/powerpoint/2010/main" val="1268645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7 Imagen" descr="BASE MIS DIRECTV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7 Imagen" descr="BASE MIS DIRECTV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26988"/>
            <a:ext cx="91741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redondeado"/>
          <p:cNvSpPr/>
          <p:nvPr/>
        </p:nvSpPr>
        <p:spPr>
          <a:xfrm>
            <a:off x="577850" y="2066923"/>
            <a:ext cx="7777163" cy="130175"/>
          </a:xfrm>
          <a:prstGeom prst="round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8197" name="15 Rectángulo"/>
          <p:cNvSpPr>
            <a:spLocks noChangeArrowheads="1"/>
          </p:cNvSpPr>
          <p:nvPr/>
        </p:nvSpPr>
        <p:spPr bwMode="auto">
          <a:xfrm>
            <a:off x="2493963" y="260350"/>
            <a:ext cx="58705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s-ES" sz="2000" b="1" dirty="0" smtClean="0">
                <a:solidFill>
                  <a:srgbClr val="7030A0"/>
                </a:solidFill>
                <a:latin typeface="+mj-lt"/>
              </a:rPr>
              <a:t>LA REGENTA</a:t>
            </a:r>
            <a:endParaRPr lang="es-ES" sz="2000" dirty="0">
              <a:solidFill>
                <a:srgbClr val="000000"/>
              </a:solidFill>
              <a:latin typeface="+mj-lt"/>
            </a:endParaRPr>
          </a:p>
          <a:p>
            <a:pPr>
              <a:defRPr/>
            </a:pPr>
            <a:r>
              <a:rPr lang="es-ES" sz="2000" b="1" dirty="0" smtClean="0"/>
              <a:t>RTVE </a:t>
            </a:r>
            <a:r>
              <a:rPr lang="es-ES" sz="2000" b="1" dirty="0" smtClean="0"/>
              <a:t>(</a:t>
            </a:r>
            <a:r>
              <a:rPr lang="es-ES" sz="2000" b="1" dirty="0" smtClean="0"/>
              <a:t>1995</a:t>
            </a:r>
            <a:r>
              <a:rPr lang="es-ES" sz="2000" b="1" dirty="0" smtClean="0"/>
              <a:t>)</a:t>
            </a:r>
            <a:endParaRPr lang="es-ES" sz="2000" b="1" dirty="0"/>
          </a:p>
          <a:p>
            <a:pPr>
              <a:defRPr/>
            </a:pPr>
            <a:r>
              <a:rPr lang="es-ES" sz="1400" dirty="0" smtClean="0">
                <a:solidFill>
                  <a:srgbClr val="000000"/>
                </a:solidFill>
              </a:rPr>
              <a:t>Drama.</a:t>
            </a:r>
          </a:p>
          <a:p>
            <a:r>
              <a:rPr lang="es-ES" sz="1400" dirty="0" err="1" smtClean="0">
                <a:solidFill>
                  <a:srgbClr val="000000"/>
                </a:solidFill>
              </a:rPr>
              <a:t>Cast</a:t>
            </a:r>
            <a:r>
              <a:rPr lang="es-ES" sz="1400" dirty="0">
                <a:solidFill>
                  <a:srgbClr val="000000"/>
                </a:solidFill>
              </a:rPr>
              <a:t>: </a:t>
            </a:r>
            <a:r>
              <a:rPr lang="es-ES" sz="1400" dirty="0" smtClean="0">
                <a:solidFill>
                  <a:srgbClr val="000000"/>
                </a:solidFill>
              </a:rPr>
              <a:t>Aitana </a:t>
            </a:r>
            <a:r>
              <a:rPr lang="es-ES" sz="1400" dirty="0">
                <a:solidFill>
                  <a:srgbClr val="000000"/>
                </a:solidFill>
              </a:rPr>
              <a:t>Sanchez Gijón, </a:t>
            </a:r>
            <a:r>
              <a:rPr lang="es-ES" sz="1400" dirty="0" err="1">
                <a:solidFill>
                  <a:srgbClr val="000000"/>
                </a:solidFill>
              </a:rPr>
              <a:t>Hector</a:t>
            </a:r>
            <a:r>
              <a:rPr lang="es-ES" sz="1400" dirty="0">
                <a:solidFill>
                  <a:srgbClr val="000000"/>
                </a:solidFill>
              </a:rPr>
              <a:t> </a:t>
            </a:r>
            <a:r>
              <a:rPr lang="es-ES" sz="1400" dirty="0" err="1">
                <a:solidFill>
                  <a:srgbClr val="000000"/>
                </a:solidFill>
              </a:rPr>
              <a:t>Alterio</a:t>
            </a:r>
            <a:r>
              <a:rPr lang="es-ES" sz="1400" dirty="0">
                <a:solidFill>
                  <a:srgbClr val="000000"/>
                </a:solidFill>
              </a:rPr>
              <a:t>, Carmelo Gómez, Juan Luis </a:t>
            </a:r>
            <a:r>
              <a:rPr lang="es-ES" sz="1400" dirty="0" err="1">
                <a:solidFill>
                  <a:srgbClr val="000000"/>
                </a:solidFill>
              </a:rPr>
              <a:t>Galiardo</a:t>
            </a:r>
            <a:r>
              <a:rPr lang="es-ES" sz="1400" dirty="0">
                <a:solidFill>
                  <a:srgbClr val="000000"/>
                </a:solidFill>
              </a:rPr>
              <a:t>, Manuel Alexandre, Cristina Marcos, Francisco Merino, Amparo </a:t>
            </a:r>
            <a:r>
              <a:rPr lang="es-ES" sz="1400" dirty="0" err="1">
                <a:solidFill>
                  <a:srgbClr val="000000"/>
                </a:solidFill>
              </a:rPr>
              <a:t>Rivelles</a:t>
            </a:r>
            <a:r>
              <a:rPr lang="es-ES" sz="1400" dirty="0">
                <a:solidFill>
                  <a:srgbClr val="000000"/>
                </a:solidFill>
              </a:rPr>
              <a:t>, Miguel </a:t>
            </a:r>
            <a:r>
              <a:rPr lang="es-ES" sz="1400" dirty="0" err="1">
                <a:solidFill>
                  <a:srgbClr val="000000"/>
                </a:solidFill>
              </a:rPr>
              <a:t>Rellán</a:t>
            </a:r>
            <a:r>
              <a:rPr lang="es-ES" sz="1400" dirty="0">
                <a:solidFill>
                  <a:srgbClr val="000000"/>
                </a:solidFill>
              </a:rPr>
              <a:t>, Fiorella </a:t>
            </a:r>
            <a:r>
              <a:rPr lang="es-ES" sz="1400" dirty="0" err="1">
                <a:solidFill>
                  <a:srgbClr val="000000"/>
                </a:solidFill>
              </a:rPr>
              <a:t>Faltoyano</a:t>
            </a:r>
            <a:r>
              <a:rPr lang="es-ES" sz="1400" dirty="0">
                <a:solidFill>
                  <a:srgbClr val="000000"/>
                </a:solidFill>
              </a:rPr>
              <a:t>, José María </a:t>
            </a:r>
            <a:r>
              <a:rPr lang="es-ES" sz="1400" dirty="0" err="1">
                <a:solidFill>
                  <a:srgbClr val="000000"/>
                </a:solidFill>
              </a:rPr>
              <a:t>Caffarel</a:t>
            </a:r>
            <a:r>
              <a:rPr lang="es-ES" sz="1400" dirty="0">
                <a:solidFill>
                  <a:srgbClr val="000000"/>
                </a:solidFill>
              </a:rPr>
              <a:t>, Teresa del Olmo, Virginia </a:t>
            </a:r>
            <a:r>
              <a:rPr lang="es-ES" sz="1400" dirty="0" err="1">
                <a:solidFill>
                  <a:srgbClr val="000000"/>
                </a:solidFill>
              </a:rPr>
              <a:t>Mataix</a:t>
            </a:r>
            <a:r>
              <a:rPr lang="es-ES" sz="1400" dirty="0">
                <a:solidFill>
                  <a:srgbClr val="000000"/>
                </a:solidFill>
              </a:rPr>
              <a:t>, María Luisa Ponte, Juan José Otegui, Francisco Merino.</a:t>
            </a:r>
          </a:p>
        </p:txBody>
      </p:sp>
      <p:sp>
        <p:nvSpPr>
          <p:cNvPr id="27" name="26 Rectángulo redondeado"/>
          <p:cNvSpPr/>
          <p:nvPr/>
        </p:nvSpPr>
        <p:spPr>
          <a:xfrm>
            <a:off x="4932362" y="2530475"/>
            <a:ext cx="3540125" cy="2995613"/>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just" fontAlgn="auto">
              <a:spcBef>
                <a:spcPts val="0"/>
              </a:spcBef>
              <a:spcAft>
                <a:spcPts val="0"/>
              </a:spcAft>
              <a:defRPr/>
            </a:pPr>
            <a:r>
              <a:rPr lang="en-US" sz="1400" i="1" dirty="0"/>
              <a:t>The Regent is a television miniseries adaptation of the novel by </a:t>
            </a:r>
            <a:r>
              <a:rPr lang="en-US" sz="1400" i="1" dirty="0" err="1"/>
              <a:t>Leopoldo</a:t>
            </a:r>
            <a:r>
              <a:rPr lang="en-US" sz="1400" i="1" dirty="0"/>
              <a:t> Alas "</a:t>
            </a:r>
            <a:r>
              <a:rPr lang="en-US" sz="1400" i="1" dirty="0" err="1"/>
              <a:t>Clarin</a:t>
            </a:r>
            <a:r>
              <a:rPr lang="en-US" sz="1400" i="1" dirty="0"/>
              <a:t>", written and directed by Fernando Méndez-</a:t>
            </a:r>
            <a:r>
              <a:rPr lang="en-US" sz="1400" i="1" dirty="0" err="1"/>
              <a:t>Leite</a:t>
            </a:r>
            <a:r>
              <a:rPr lang="en-US" sz="1400" i="1" dirty="0"/>
              <a:t> and issued by Spanish Television in 1995. On 30 March 2009 the series was re-released on the website Radio Spanish Television, 1 where you can see all the chapters and unabridged permanently.</a:t>
            </a:r>
            <a:endParaRPr lang="en-US" sz="1400" i="1" dirty="0">
              <a:solidFill>
                <a:prstClr val="black"/>
              </a:solidFill>
              <a:ea typeface="ＭＳ Ｐゴシック" charset="-128"/>
            </a:endParaRPr>
          </a:p>
        </p:txBody>
      </p: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70" y="489978"/>
            <a:ext cx="1531068" cy="1263548"/>
          </a:xfrm>
          <a:prstGeom prst="roundRect">
            <a:avLst>
              <a:gd name="adj" fmla="val 8594"/>
            </a:avLst>
          </a:prstGeom>
          <a:solidFill>
            <a:srgbClr val="FFFFFF">
              <a:shade val="85000"/>
            </a:srgbClr>
          </a:solidFill>
          <a:ln>
            <a:noFill/>
          </a:ln>
          <a:effectLst/>
        </p:spPr>
      </p:pic>
      <p:sp>
        <p:nvSpPr>
          <p:cNvPr id="12" name="11 Rectángulo redondeado"/>
          <p:cNvSpPr/>
          <p:nvPr/>
        </p:nvSpPr>
        <p:spPr>
          <a:xfrm>
            <a:off x="7129463" y="5516563"/>
            <a:ext cx="1439862" cy="10080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14345" name="12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1850" y="5429250"/>
            <a:ext cx="12509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0" y="260350"/>
            <a:ext cx="2947988"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Resultado de imagen de la regenta miniser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Resultado de imagen de la regenta miniseri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de la regenta miniseri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80" name="Picture 8" descr="Resultado de imagen de la regenta miniser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631" y="2420888"/>
            <a:ext cx="3123481" cy="379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8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0925" y="1600200"/>
            <a:ext cx="3082150" cy="4525963"/>
          </a:xfrm>
        </p:spPr>
      </p:pic>
      <p:pic>
        <p:nvPicPr>
          <p:cNvPr id="4" name="7 Imagen" descr="BASE MIS DIRECTV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4" y="-30163"/>
            <a:ext cx="9144001"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5 Rectángulo"/>
          <p:cNvSpPr>
            <a:spLocks noChangeArrowheads="1"/>
          </p:cNvSpPr>
          <p:nvPr/>
        </p:nvSpPr>
        <p:spPr bwMode="auto">
          <a:xfrm>
            <a:off x="2411412" y="229200"/>
            <a:ext cx="65436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s-ES" sz="2000" b="1" dirty="0" smtClean="0">
                <a:solidFill>
                  <a:srgbClr val="7030A0"/>
                </a:solidFill>
                <a:latin typeface="+mj-lt"/>
              </a:rPr>
              <a:t>CELIA</a:t>
            </a:r>
            <a:endParaRPr lang="es-ES" sz="1400" dirty="0">
              <a:solidFill>
                <a:srgbClr val="000000"/>
              </a:solidFill>
              <a:latin typeface="+mj-lt"/>
            </a:endParaRPr>
          </a:p>
          <a:p>
            <a:r>
              <a:rPr lang="es-ES" sz="2000" b="1" dirty="0" smtClean="0"/>
              <a:t>RTVE </a:t>
            </a:r>
            <a:r>
              <a:rPr lang="es-ES" sz="2000" b="1" dirty="0" smtClean="0"/>
              <a:t>(</a:t>
            </a:r>
            <a:r>
              <a:rPr lang="es-ES" sz="2000" b="1" dirty="0" smtClean="0"/>
              <a:t>1993)</a:t>
            </a:r>
            <a:endParaRPr lang="es-ES" sz="2000" b="1" dirty="0"/>
          </a:p>
          <a:p>
            <a:r>
              <a:rPr lang="es-ES" sz="1400" dirty="0">
                <a:solidFill>
                  <a:srgbClr val="000000"/>
                </a:solidFill>
                <a:latin typeface="+mj-lt"/>
              </a:rPr>
              <a:t>Drama. </a:t>
            </a:r>
            <a:r>
              <a:rPr lang="es-ES" sz="1400" dirty="0" err="1" smtClean="0">
                <a:solidFill>
                  <a:srgbClr val="000000"/>
                </a:solidFill>
                <a:latin typeface="+mj-lt"/>
              </a:rPr>
              <a:t>Comedy</a:t>
            </a:r>
            <a:endParaRPr lang="es-ES" sz="1400" dirty="0">
              <a:solidFill>
                <a:srgbClr val="000000"/>
              </a:solidFill>
              <a:latin typeface="+mj-lt"/>
            </a:endParaRPr>
          </a:p>
          <a:p>
            <a:r>
              <a:rPr lang="es-ES" sz="1400" dirty="0" err="1">
                <a:solidFill>
                  <a:srgbClr val="000000"/>
                </a:solidFill>
                <a:latin typeface="+mj-lt"/>
              </a:rPr>
              <a:t>Cast</a:t>
            </a:r>
            <a:r>
              <a:rPr lang="es-ES" sz="1400" dirty="0" smtClean="0">
                <a:solidFill>
                  <a:srgbClr val="000000"/>
                </a:solidFill>
                <a:latin typeface="+mj-lt"/>
              </a:rPr>
              <a:t>: Cristina Cruz Mínguez, Ana </a:t>
            </a:r>
            <a:r>
              <a:rPr lang="es-ES" sz="1400" dirty="0" err="1" smtClean="0">
                <a:solidFill>
                  <a:srgbClr val="000000"/>
                </a:solidFill>
                <a:latin typeface="+mj-lt"/>
              </a:rPr>
              <a:t>Duato</a:t>
            </a:r>
            <a:r>
              <a:rPr lang="es-ES" sz="1400" dirty="0" smtClean="0">
                <a:solidFill>
                  <a:srgbClr val="000000"/>
                </a:solidFill>
                <a:latin typeface="+mj-lt"/>
              </a:rPr>
              <a:t>, Pedro Díez del Corral, Adela Armengol, Sian Thomas, Miguel Magaña, </a:t>
            </a:r>
            <a:r>
              <a:rPr lang="es-ES" sz="1400" dirty="0" err="1" smtClean="0">
                <a:solidFill>
                  <a:srgbClr val="000000"/>
                </a:solidFill>
                <a:latin typeface="+mj-lt"/>
              </a:rPr>
              <a:t>Alito</a:t>
            </a:r>
            <a:r>
              <a:rPr lang="es-ES" sz="1400" dirty="0" smtClean="0">
                <a:solidFill>
                  <a:srgbClr val="000000"/>
                </a:solidFill>
                <a:latin typeface="+mj-lt"/>
              </a:rPr>
              <a:t> </a:t>
            </a:r>
            <a:r>
              <a:rPr lang="es-ES" sz="1400" dirty="0" err="1" smtClean="0">
                <a:solidFill>
                  <a:srgbClr val="000000"/>
                </a:solidFill>
                <a:latin typeface="+mj-lt"/>
              </a:rPr>
              <a:t>Rodgers</a:t>
            </a:r>
            <a:r>
              <a:rPr lang="es-ES" sz="1400" dirty="0" smtClean="0">
                <a:solidFill>
                  <a:srgbClr val="000000"/>
                </a:solidFill>
                <a:latin typeface="+mj-lt"/>
              </a:rPr>
              <a:t>, Concha Salinas, Carmen </a:t>
            </a:r>
            <a:r>
              <a:rPr lang="es-ES" sz="1400" dirty="0" err="1" smtClean="0">
                <a:solidFill>
                  <a:srgbClr val="000000"/>
                </a:solidFill>
                <a:latin typeface="+mj-lt"/>
              </a:rPr>
              <a:t>Rossi</a:t>
            </a:r>
            <a:r>
              <a:rPr lang="es-ES" sz="1400" dirty="0" smtClean="0">
                <a:solidFill>
                  <a:srgbClr val="000000"/>
                </a:solidFill>
                <a:latin typeface="+mj-lt"/>
              </a:rPr>
              <a:t>, Concha </a:t>
            </a:r>
            <a:r>
              <a:rPr lang="es-ES" sz="1400" dirty="0" err="1" smtClean="0">
                <a:solidFill>
                  <a:srgbClr val="000000"/>
                </a:solidFill>
                <a:latin typeface="+mj-lt"/>
              </a:rPr>
              <a:t>Leza</a:t>
            </a:r>
            <a:r>
              <a:rPr lang="es-ES" sz="1400" dirty="0" smtClean="0">
                <a:solidFill>
                  <a:srgbClr val="000000"/>
                </a:solidFill>
                <a:latin typeface="+mj-lt"/>
              </a:rPr>
              <a:t>, Aurora Redondo, Tito Valverde, Diana Salcedo, Eduardo Calvo, Luz María Gómez</a:t>
            </a:r>
            <a:endParaRPr lang="es-ES" sz="1400" dirty="0"/>
          </a:p>
        </p:txBody>
      </p:sp>
      <p:sp>
        <p:nvSpPr>
          <p:cNvPr id="6" name="5 Rectángulo redondeado"/>
          <p:cNvSpPr/>
          <p:nvPr/>
        </p:nvSpPr>
        <p:spPr>
          <a:xfrm>
            <a:off x="4201695" y="2590483"/>
            <a:ext cx="4143023" cy="3247457"/>
          </a:xfrm>
          <a:prstGeom prst="roundRect">
            <a:avLst>
              <a:gd name="adj" fmla="val 9982"/>
            </a:avLst>
          </a:prstGeom>
          <a:solidFill>
            <a:srgbClr val="F7F7F7"/>
          </a:solidFill>
          <a:ln>
            <a:noFill/>
          </a:ln>
        </p:spPr>
        <p:style>
          <a:lnRef idx="2">
            <a:schemeClr val="accent6"/>
          </a:lnRef>
          <a:fillRef idx="1">
            <a:schemeClr val="lt1"/>
          </a:fillRef>
          <a:effectRef idx="0">
            <a:schemeClr val="accent6"/>
          </a:effectRef>
          <a:fontRef idx="minor">
            <a:schemeClr val="dk1"/>
          </a:fontRef>
        </p:style>
        <p:txBody>
          <a:bodyPr anchor="ctr"/>
          <a:lstStyle/>
          <a:p>
            <a:pPr algn="just" fontAlgn="auto">
              <a:spcBef>
                <a:spcPts val="0"/>
              </a:spcBef>
              <a:spcAft>
                <a:spcPts val="0"/>
              </a:spcAft>
              <a:defRPr/>
            </a:pPr>
            <a:r>
              <a:rPr lang="en-US" sz="1400" dirty="0"/>
              <a:t>Celia is an upper-middle-class, seven-year-old girl living in Madrid with her parents during the early 20th century. Celia, however, is not an ordinary child; she simply will not take adults for granted, nor will she stop questioning everything and everyone around her. With the only help of her acute sensitivity and high imagination, she will create a world of her own, a world available only to those who are willing to give it a chance.</a:t>
            </a:r>
            <a:endParaRPr lang="es-ES" sz="1400" i="1" dirty="0">
              <a:solidFill>
                <a:prstClr val="black"/>
              </a:solidFill>
              <a:ea typeface="ＭＳ Ｐゴシック" charset="-128"/>
            </a:endParaRPr>
          </a:p>
        </p:txBody>
      </p:sp>
      <p:sp>
        <p:nvSpPr>
          <p:cNvPr id="9" name="9 Rectángulo redondeado"/>
          <p:cNvSpPr/>
          <p:nvPr/>
        </p:nvSpPr>
        <p:spPr>
          <a:xfrm>
            <a:off x="713142" y="2168837"/>
            <a:ext cx="7597775" cy="130175"/>
          </a:xfrm>
          <a:prstGeom prst="round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627399"/>
            <a:ext cx="1377205" cy="119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70" y="489978"/>
            <a:ext cx="1531068" cy="1263548"/>
          </a:xfrm>
          <a:prstGeom prst="roundRect">
            <a:avLst>
              <a:gd name="adj" fmla="val 8594"/>
            </a:avLst>
          </a:prstGeom>
          <a:solidFill>
            <a:srgbClr val="FFFFFF">
              <a:shade val="85000"/>
            </a:srgbClr>
          </a:solidFill>
          <a:ln>
            <a:noFill/>
          </a:ln>
          <a:effectLst/>
        </p:spPr>
      </p:pic>
      <p:pic>
        <p:nvPicPr>
          <p:cNvPr id="1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7099" y="332656"/>
            <a:ext cx="2947988"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2350487"/>
            <a:ext cx="2736304" cy="387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153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7 Imagen" descr="BASE MIS DIRECTV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67813"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786" y="2417174"/>
            <a:ext cx="2160240" cy="1782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694949"/>
            <a:ext cx="1377205" cy="119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406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4" name="7 Imagen" descr="BASE MIS DIRECTV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8" y="-26988"/>
            <a:ext cx="9144001"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p:nvPr/>
        </p:nvSpPr>
        <p:spPr>
          <a:xfrm>
            <a:off x="827584" y="2840220"/>
            <a:ext cx="7682668" cy="1569660"/>
          </a:xfrm>
          <a:prstGeom prst="rect">
            <a:avLst/>
          </a:prstGeom>
        </p:spPr>
        <p:txBody>
          <a:bodyPr wrap="square">
            <a:spAutoFit/>
          </a:bodyPr>
          <a:lstStyle/>
          <a:p>
            <a:pPr algn="just"/>
            <a:r>
              <a:rPr lang="es-ES" sz="1600" b="1" i="1" dirty="0" err="1" smtClean="0">
                <a:solidFill>
                  <a:srgbClr val="404040"/>
                </a:solidFill>
                <a:cs typeface="Arial" pitchFamily="34" charset="0"/>
              </a:rPr>
              <a:t>November</a:t>
            </a:r>
            <a:r>
              <a:rPr lang="es-ES" sz="1600" b="1" i="1" dirty="0" smtClean="0">
                <a:solidFill>
                  <a:srgbClr val="404040"/>
                </a:solidFill>
                <a:cs typeface="Arial" pitchFamily="34" charset="0"/>
              </a:rPr>
              <a:t> once </a:t>
            </a:r>
            <a:r>
              <a:rPr lang="es-ES" sz="1600" b="1" i="1" dirty="0" err="1" smtClean="0">
                <a:solidFill>
                  <a:srgbClr val="404040"/>
                </a:solidFill>
                <a:cs typeface="Arial" pitchFamily="34" charset="0"/>
              </a:rPr>
              <a:t>again</a:t>
            </a:r>
            <a:r>
              <a:rPr lang="es-ES" sz="1600" b="1" i="1" dirty="0" smtClean="0">
                <a:solidFill>
                  <a:srgbClr val="404040"/>
                </a:solidFill>
                <a:cs typeface="Arial" pitchFamily="34" charset="0"/>
              </a:rPr>
              <a:t>, </a:t>
            </a:r>
            <a:r>
              <a:rPr lang="es-ES" sz="1600" b="1" i="1" dirty="0" err="1" smtClean="0">
                <a:solidFill>
                  <a:srgbClr val="404040"/>
                </a:solidFill>
                <a:cs typeface="Arial" pitchFamily="34" charset="0"/>
              </a:rPr>
              <a:t>but</a:t>
            </a:r>
            <a:r>
              <a:rPr lang="es-ES" sz="1600" b="1" i="1" dirty="0" smtClean="0">
                <a:solidFill>
                  <a:srgbClr val="404040"/>
                </a:solidFill>
                <a:cs typeface="Arial" pitchFamily="34" charset="0"/>
              </a:rPr>
              <a:t> </a:t>
            </a:r>
            <a:r>
              <a:rPr lang="es-ES" sz="1600" b="1" i="1" dirty="0" err="1" smtClean="0">
                <a:solidFill>
                  <a:srgbClr val="404040"/>
                </a:solidFill>
                <a:cs typeface="Arial" pitchFamily="34" charset="0"/>
              </a:rPr>
              <a:t>not</a:t>
            </a:r>
            <a:r>
              <a:rPr lang="es-ES" sz="1600" b="1" i="1" dirty="0" smtClean="0">
                <a:solidFill>
                  <a:srgbClr val="404040"/>
                </a:solidFill>
                <a:cs typeface="Arial" pitchFamily="34" charset="0"/>
              </a:rPr>
              <a:t> in </a:t>
            </a:r>
            <a:r>
              <a:rPr lang="es-ES" sz="1600" b="1" i="1" dirty="0" err="1" smtClean="0">
                <a:solidFill>
                  <a:srgbClr val="404040"/>
                </a:solidFill>
                <a:cs typeface="Arial" pitchFamily="34" charset="0"/>
              </a:rPr>
              <a:t>any</a:t>
            </a:r>
            <a:r>
              <a:rPr lang="es-ES" sz="1600" b="1" i="1" dirty="0" smtClean="0">
                <a:solidFill>
                  <a:srgbClr val="404040"/>
                </a:solidFill>
                <a:cs typeface="Arial" pitchFamily="34" charset="0"/>
              </a:rPr>
              <a:t> </a:t>
            </a:r>
            <a:r>
              <a:rPr lang="es-ES" sz="1600" b="1" i="1" dirty="0" err="1" smtClean="0">
                <a:solidFill>
                  <a:srgbClr val="404040"/>
                </a:solidFill>
                <a:cs typeface="Arial" pitchFamily="34" charset="0"/>
              </a:rPr>
              <a:t>way</a:t>
            </a:r>
            <a:r>
              <a:rPr lang="es-ES" sz="1600" b="1" i="1" dirty="0" smtClean="0">
                <a:solidFill>
                  <a:srgbClr val="404040"/>
                </a:solidFill>
                <a:cs typeface="Arial" pitchFamily="34" charset="0"/>
              </a:rPr>
              <a:t>. </a:t>
            </a:r>
            <a:r>
              <a:rPr lang="en-US" sz="1600" b="1" i="1" dirty="0">
                <a:solidFill>
                  <a:srgbClr val="404040"/>
                </a:solidFill>
                <a:cs typeface="Arial" pitchFamily="34" charset="0"/>
              </a:rPr>
              <a:t>This month brings </a:t>
            </a:r>
            <a:r>
              <a:rPr lang="en-US" sz="1600" b="1" i="1" dirty="0" smtClean="0">
                <a:solidFill>
                  <a:srgbClr val="404040"/>
                </a:solidFill>
                <a:cs typeface="Arial" pitchFamily="34" charset="0"/>
              </a:rPr>
              <a:t>us </a:t>
            </a:r>
            <a:r>
              <a:rPr lang="en-US" sz="1600" b="1" i="1" dirty="0">
                <a:solidFill>
                  <a:srgbClr val="404040"/>
                </a:solidFill>
                <a:cs typeface="Arial" pitchFamily="34" charset="0"/>
              </a:rPr>
              <a:t>a selection of music, among others, whose songs sweeten a dramatic years of the Civil War and Postwar. Love, heartache, and especially a lot of mystery </a:t>
            </a:r>
            <a:r>
              <a:rPr lang="en-US" sz="1600" b="1" i="1" dirty="0" smtClean="0">
                <a:solidFill>
                  <a:srgbClr val="404040"/>
                </a:solidFill>
                <a:cs typeface="Arial" pitchFamily="34" charset="0"/>
              </a:rPr>
              <a:t>will do this month a very special one.</a:t>
            </a:r>
          </a:p>
          <a:p>
            <a:pPr algn="just"/>
            <a:endParaRPr lang="en-US" sz="1600" b="1" i="1" dirty="0" smtClean="0">
              <a:solidFill>
                <a:srgbClr val="404040"/>
              </a:solidFill>
              <a:cs typeface="Arial" pitchFamily="34" charset="0"/>
            </a:endParaRPr>
          </a:p>
          <a:p>
            <a:pPr algn="just"/>
            <a:r>
              <a:rPr lang="en-US" sz="1600" b="1" i="1" dirty="0">
                <a:solidFill>
                  <a:srgbClr val="404040"/>
                </a:solidFill>
                <a:cs typeface="Arial" pitchFamily="34" charset="0"/>
              </a:rPr>
              <a:t>"The past is history and future is a </a:t>
            </a:r>
            <a:r>
              <a:rPr lang="en-US" sz="1600" b="1" i="1" dirty="0" smtClean="0">
                <a:solidFill>
                  <a:srgbClr val="404040"/>
                </a:solidFill>
                <a:cs typeface="Arial" pitchFamily="34" charset="0"/>
              </a:rPr>
              <a:t>mystery“. November comes with great Films that explain us both sides. ¡Don’t miss it!</a:t>
            </a:r>
            <a:endParaRPr lang="es-ES" sz="1600" b="1" i="1" dirty="0">
              <a:solidFill>
                <a:srgbClr val="404040"/>
              </a:solidFill>
              <a:cs typeface="Arial" pitchFamily="34" charset="0"/>
            </a:endParaRPr>
          </a:p>
        </p:txBody>
      </p:sp>
      <p:sp>
        <p:nvSpPr>
          <p:cNvPr id="13" name="5 CuadroTexto"/>
          <p:cNvSpPr txBox="1">
            <a:spLocks noChangeArrowheads="1"/>
          </p:cNvSpPr>
          <p:nvPr/>
        </p:nvSpPr>
        <p:spPr bwMode="auto">
          <a:xfrm>
            <a:off x="958605" y="1201279"/>
            <a:ext cx="8208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eaLnBrk="1" hangingPunct="1"/>
            <a:r>
              <a:rPr lang="en-US" sz="2400" b="1" i="1" dirty="0" smtClean="0">
                <a:latin typeface="Arial" pitchFamily="34" charset="0"/>
                <a:cs typeface="Arial" pitchFamily="34" charset="0"/>
              </a:rPr>
              <a:t>MIS TV</a:t>
            </a:r>
            <a:r>
              <a:rPr lang="en-US" sz="2400" b="1" i="1" dirty="0">
                <a:latin typeface="Arial" pitchFamily="34" charset="0"/>
                <a:cs typeface="Arial" pitchFamily="34" charset="0"/>
              </a:rPr>
              <a:t>: Mysteries that leave us with good taste.</a:t>
            </a:r>
            <a:endParaRPr lang="en-US" sz="2400" b="1" i="1" dirty="0">
              <a:latin typeface="Arial" pitchFamily="34" charset="0"/>
              <a:cs typeface="Arial" pitchFamily="34" charset="0"/>
            </a:endParaRPr>
          </a:p>
        </p:txBody>
      </p:sp>
      <p:sp>
        <p:nvSpPr>
          <p:cNvPr id="14" name="15 Rectángulo"/>
          <p:cNvSpPr>
            <a:spLocks noChangeArrowheads="1"/>
          </p:cNvSpPr>
          <p:nvPr/>
        </p:nvSpPr>
        <p:spPr bwMode="auto">
          <a:xfrm>
            <a:off x="930833" y="535641"/>
            <a:ext cx="3926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3600" b="1" dirty="0" smtClean="0">
                <a:solidFill>
                  <a:srgbClr val="7030A0"/>
                </a:solidFill>
                <a:latin typeface="Arial" pitchFamily="34" charset="0"/>
                <a:cs typeface="Arial" pitchFamily="34" charset="0"/>
              </a:rPr>
              <a:t>NOVEMBER</a:t>
            </a:r>
            <a:endParaRPr lang="es-ES" sz="3200" dirty="0">
              <a:solidFill>
                <a:srgbClr val="7030A0"/>
              </a:solidFill>
              <a:latin typeface="Arial" pitchFamily="34" charset="0"/>
              <a:cs typeface="Arial" pitchFamily="34" charset="0"/>
            </a:endParaRPr>
          </a:p>
        </p:txBody>
      </p:sp>
      <p:pic>
        <p:nvPicPr>
          <p:cNvPr id="8" name="13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627399"/>
            <a:ext cx="1377205" cy="119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346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4" name="7 Imagen" descr="BASE MIS DIRECTV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 y="-30163"/>
            <a:ext cx="9144001"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a:xfrm>
            <a:off x="3754905" y="2193418"/>
            <a:ext cx="5200182" cy="3539838"/>
          </a:xfrm>
          <a:prstGeom prst="roundRect">
            <a:avLst>
              <a:gd name="adj" fmla="val 9982"/>
            </a:avLst>
          </a:prstGeom>
          <a:solidFill>
            <a:srgbClr val="F7F7F7"/>
          </a:solidFill>
          <a:ln>
            <a:noFill/>
          </a:ln>
        </p:spPr>
        <p:style>
          <a:lnRef idx="2">
            <a:schemeClr val="accent6"/>
          </a:lnRef>
          <a:fillRef idx="1">
            <a:schemeClr val="lt1"/>
          </a:fillRef>
          <a:effectRef idx="0">
            <a:schemeClr val="accent6"/>
          </a:effectRef>
          <a:fontRef idx="minor">
            <a:schemeClr val="dk1"/>
          </a:fontRef>
        </p:style>
        <p:txBody>
          <a:bodyPr anchor="ctr"/>
          <a:lstStyle/>
          <a:p>
            <a:pPr algn="just" fontAlgn="auto">
              <a:spcBef>
                <a:spcPts val="0"/>
              </a:spcBef>
              <a:spcAft>
                <a:spcPts val="0"/>
              </a:spcAft>
              <a:defRPr/>
            </a:pPr>
            <a:r>
              <a:rPr lang="en-US" sz="1400" i="1" dirty="0"/>
              <a:t>April, 1940. </a:t>
            </a:r>
            <a:r>
              <a:rPr lang="en-US" sz="1400" i="1" dirty="0" err="1"/>
              <a:t>Manolo</a:t>
            </a:r>
            <a:r>
              <a:rPr lang="en-US" sz="1400" i="1" dirty="0"/>
              <a:t>, 16 years old, and Jesus, who is just 8, are taken by their older brother </a:t>
            </a:r>
            <a:r>
              <a:rPr lang="en-US" sz="1400" i="1" dirty="0" err="1"/>
              <a:t>Pepe</a:t>
            </a:r>
            <a:r>
              <a:rPr lang="en-US" sz="1400" i="1" dirty="0"/>
              <a:t>, a lieutenant in the Army, to a sanatorium for children suffering from tuberculosis, situated on the border with Portugal. Once in the sanatorium, </a:t>
            </a:r>
            <a:r>
              <a:rPr lang="en-US" sz="1400" i="1" dirty="0" err="1"/>
              <a:t>Manolo</a:t>
            </a:r>
            <a:r>
              <a:rPr lang="en-US" sz="1400" i="1" dirty="0"/>
              <a:t>, surrounded by boys all much younger than he is, feels a bit like the cock of the walk since the only other man around is the handyman Emilio who looks after the gardens and does whatever needs to be done about the place. </a:t>
            </a:r>
            <a:r>
              <a:rPr lang="en-US" sz="1400" i="1" dirty="0" err="1" smtClean="0"/>
              <a:t>Manolo</a:t>
            </a:r>
            <a:r>
              <a:rPr lang="en-US" sz="1400" i="1" dirty="0" smtClean="0"/>
              <a:t> </a:t>
            </a:r>
            <a:r>
              <a:rPr lang="en-US" sz="1400" i="1" dirty="0"/>
              <a:t>meets Irene, a </a:t>
            </a:r>
            <a:r>
              <a:rPr lang="en-US" sz="1400" i="1" dirty="0" err="1"/>
              <a:t>falangist</a:t>
            </a:r>
            <a:r>
              <a:rPr lang="en-US" sz="1400" i="1" dirty="0"/>
              <a:t> who runs the sanatorium, and the school teacher, Miss </a:t>
            </a:r>
            <a:r>
              <a:rPr lang="en-US" sz="1400" i="1" dirty="0" err="1"/>
              <a:t>Transito</a:t>
            </a:r>
            <a:r>
              <a:rPr lang="en-US" sz="1400" i="1" dirty="0"/>
              <a:t>, a crabby spinster. He has his first sexual experience, albeit as a voyeur, with his nurse </a:t>
            </a:r>
            <a:r>
              <a:rPr lang="en-US" sz="1400" i="1" dirty="0" err="1"/>
              <a:t>Vicenta</a:t>
            </a:r>
            <a:r>
              <a:rPr lang="en-US" sz="1400" i="1" dirty="0"/>
              <a:t>. When she has to leave, her place is taken by a girl from the village, Maria Jesus, with whom </a:t>
            </a:r>
            <a:r>
              <a:rPr lang="en-US" sz="1400" i="1" dirty="0" err="1"/>
              <a:t>Manolo</a:t>
            </a:r>
            <a:r>
              <a:rPr lang="en-US" sz="1400" i="1" dirty="0"/>
              <a:t> falls hopelessly in love. A relationship grows up between them which will mark them both for ever.</a:t>
            </a:r>
            <a:endParaRPr lang="es-ES" sz="1400" i="1" dirty="0">
              <a:solidFill>
                <a:prstClr val="black"/>
              </a:solidFill>
              <a:ea typeface="ＭＳ Ｐゴシック" charset="-128"/>
            </a:endParaRPr>
          </a:p>
        </p:txBody>
      </p:sp>
      <p:sp>
        <p:nvSpPr>
          <p:cNvPr id="8" name="7 Rectángulo redondeado"/>
          <p:cNvSpPr/>
          <p:nvPr/>
        </p:nvSpPr>
        <p:spPr>
          <a:xfrm>
            <a:off x="3408248" y="5934584"/>
            <a:ext cx="3894985" cy="576064"/>
          </a:xfrm>
          <a:prstGeom prst="round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s-ES" sz="1400" b="1" i="1"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7" y="2096579"/>
            <a:ext cx="8242300"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408248" y="5903893"/>
            <a:ext cx="3894985" cy="523220"/>
          </a:xfrm>
          <a:prstGeom prst="rect">
            <a:avLst/>
          </a:prstGeom>
          <a:noFill/>
        </p:spPr>
        <p:txBody>
          <a:bodyPr wrap="square" rtlCol="0">
            <a:spAutoFit/>
          </a:bodyPr>
          <a:lstStyle/>
          <a:p>
            <a:r>
              <a:rPr lang="es-ES" sz="1400" b="1" i="1" dirty="0" smtClean="0"/>
              <a:t> </a:t>
            </a:r>
            <a:r>
              <a:rPr lang="es-ES" sz="1400" b="1" dirty="0" err="1" smtClean="0"/>
              <a:t>Best</a:t>
            </a:r>
            <a:r>
              <a:rPr lang="es-ES" sz="1400" b="1" u="sng" dirty="0" smtClean="0"/>
              <a:t> </a:t>
            </a:r>
            <a:r>
              <a:rPr lang="es-ES" sz="1400" b="1" dirty="0" err="1"/>
              <a:t>supporting</a:t>
            </a:r>
            <a:r>
              <a:rPr lang="es-ES" sz="1400" b="1" dirty="0"/>
              <a:t> </a:t>
            </a:r>
            <a:r>
              <a:rPr lang="es-ES" sz="1400" b="1" dirty="0" err="1"/>
              <a:t>actress</a:t>
            </a:r>
            <a:r>
              <a:rPr lang="es-ES" sz="1400" b="1" dirty="0"/>
              <a:t> Oscar </a:t>
            </a:r>
            <a:r>
              <a:rPr lang="es-ES" sz="1400" b="1" i="1" dirty="0" smtClean="0"/>
              <a:t>(</a:t>
            </a:r>
            <a:r>
              <a:rPr lang="es-ES" sz="1400" b="1" i="1" dirty="0"/>
              <a:t>Verónica Forqué): </a:t>
            </a:r>
            <a:r>
              <a:rPr lang="es-ES" sz="1400" b="1" i="1" dirty="0" smtClean="0"/>
              <a:t>1986</a:t>
            </a:r>
            <a:endParaRPr lang="es-ES" sz="1400" b="1" i="1" dirty="0"/>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627399"/>
            <a:ext cx="1377205" cy="119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70" y="489978"/>
            <a:ext cx="1531068" cy="1263548"/>
          </a:xfrm>
          <a:prstGeom prst="roundRect">
            <a:avLst>
              <a:gd name="adj" fmla="val 8594"/>
            </a:avLst>
          </a:prstGeom>
          <a:solidFill>
            <a:srgbClr val="FFFFFF">
              <a:shade val="85000"/>
            </a:srgbClr>
          </a:solidFill>
          <a:ln>
            <a:noFill/>
          </a:ln>
          <a:effectLst/>
        </p:spPr>
      </p:pic>
      <p:pic>
        <p:nvPicPr>
          <p:cNvPr id="14" name="Picture 5" descr="http://mla-d1-p.mlstatic.com/el-ano-de-las-luces-1986-cine-espanol-retro-vhs-6276-MLA95549209_5540-O.jpg?square=fal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199" y="2314613"/>
            <a:ext cx="2266642" cy="3908003"/>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15 Rectángulo"/>
          <p:cNvSpPr>
            <a:spLocks noChangeArrowheads="1"/>
          </p:cNvSpPr>
          <p:nvPr/>
        </p:nvSpPr>
        <p:spPr bwMode="auto">
          <a:xfrm>
            <a:off x="2508717" y="548680"/>
            <a:ext cx="647132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s-ES" sz="2000" b="1" dirty="0" smtClean="0">
                <a:solidFill>
                  <a:srgbClr val="7030A0"/>
                </a:solidFill>
                <a:latin typeface="+mj-lt"/>
              </a:rPr>
              <a:t>EL AÑO DE LAS LUCES</a:t>
            </a:r>
            <a:endParaRPr lang="es-ES" sz="2000" dirty="0">
              <a:solidFill>
                <a:srgbClr val="000000"/>
              </a:solidFill>
              <a:latin typeface="+mj-lt"/>
            </a:endParaRPr>
          </a:p>
          <a:p>
            <a:pPr>
              <a:defRPr/>
            </a:pPr>
            <a:r>
              <a:rPr lang="es-ES" sz="1600" b="1" dirty="0">
                <a:solidFill>
                  <a:srgbClr val="000000"/>
                </a:solidFill>
              </a:rPr>
              <a:t>Director: </a:t>
            </a:r>
            <a:r>
              <a:rPr lang="es-ES" sz="1600" dirty="0"/>
              <a:t> </a:t>
            </a:r>
            <a:r>
              <a:rPr lang="es-ES" sz="1600" b="1" dirty="0" smtClean="0"/>
              <a:t>Fernando Trueba </a:t>
            </a:r>
            <a:r>
              <a:rPr lang="es-ES" sz="1600" dirty="0" smtClean="0"/>
              <a:t>(1986)</a:t>
            </a:r>
            <a:endParaRPr lang="es-ES" sz="1600" dirty="0" smtClean="0">
              <a:solidFill>
                <a:srgbClr val="000000"/>
              </a:solidFill>
            </a:endParaRPr>
          </a:p>
          <a:p>
            <a:pPr>
              <a:defRPr/>
            </a:pPr>
            <a:r>
              <a:rPr lang="es-ES" sz="1400" dirty="0" err="1" smtClean="0">
                <a:solidFill>
                  <a:srgbClr val="000000"/>
                </a:solidFill>
                <a:latin typeface="+mj-lt"/>
              </a:rPr>
              <a:t>Comedy</a:t>
            </a:r>
            <a:r>
              <a:rPr lang="es-ES" sz="1400" dirty="0" smtClean="0">
                <a:solidFill>
                  <a:srgbClr val="000000"/>
                </a:solidFill>
                <a:latin typeface="+mj-lt"/>
              </a:rPr>
              <a:t>.</a:t>
            </a:r>
          </a:p>
          <a:p>
            <a:pPr>
              <a:defRPr/>
            </a:pPr>
            <a:r>
              <a:rPr lang="es-ES" sz="1400" dirty="0" err="1" smtClean="0">
                <a:solidFill>
                  <a:srgbClr val="000000"/>
                </a:solidFill>
                <a:latin typeface="+mj-lt"/>
              </a:rPr>
              <a:t>Cast</a:t>
            </a:r>
            <a:r>
              <a:rPr lang="es-ES" sz="1400" dirty="0" smtClean="0">
                <a:solidFill>
                  <a:srgbClr val="000000"/>
                </a:solidFill>
                <a:latin typeface="+mj-lt"/>
              </a:rPr>
              <a:t>: Jorge Sanz, Maribel </a:t>
            </a:r>
            <a:r>
              <a:rPr lang="es-ES" sz="1400" dirty="0" err="1" smtClean="0">
                <a:solidFill>
                  <a:srgbClr val="000000"/>
                </a:solidFill>
                <a:latin typeface="+mj-lt"/>
              </a:rPr>
              <a:t>Verdú</a:t>
            </a:r>
            <a:r>
              <a:rPr lang="es-ES" sz="1400" dirty="0" smtClean="0">
                <a:solidFill>
                  <a:srgbClr val="000000"/>
                </a:solidFill>
                <a:latin typeface="+mj-lt"/>
              </a:rPr>
              <a:t>, </a:t>
            </a:r>
            <a:r>
              <a:rPr lang="es-ES" sz="1400" dirty="0" err="1" smtClean="0">
                <a:solidFill>
                  <a:srgbClr val="000000"/>
                </a:solidFill>
                <a:latin typeface="+mj-lt"/>
              </a:rPr>
              <a:t>Veronica</a:t>
            </a:r>
            <a:r>
              <a:rPr lang="es-ES" sz="1400" dirty="0" smtClean="0">
                <a:solidFill>
                  <a:srgbClr val="000000"/>
                </a:solidFill>
                <a:latin typeface="+mj-lt"/>
              </a:rPr>
              <a:t> Forqué, Manuel Alexandre, Rafaela Aparicio, Santiago Ramos, Chus </a:t>
            </a:r>
            <a:r>
              <a:rPr lang="es-ES" sz="1400" dirty="0" err="1" smtClean="0">
                <a:solidFill>
                  <a:srgbClr val="000000"/>
                </a:solidFill>
                <a:latin typeface="+mj-lt"/>
              </a:rPr>
              <a:t>Lampreave</a:t>
            </a:r>
            <a:r>
              <a:rPr lang="es-ES" sz="1400" dirty="0" smtClean="0">
                <a:solidFill>
                  <a:srgbClr val="000000"/>
                </a:solidFill>
                <a:latin typeface="+mj-lt"/>
              </a:rPr>
              <a:t>, José </a:t>
            </a:r>
            <a:r>
              <a:rPr lang="es-ES" sz="1400" dirty="0" err="1" smtClean="0">
                <a:solidFill>
                  <a:srgbClr val="000000"/>
                </a:solidFill>
                <a:latin typeface="+mj-lt"/>
              </a:rPr>
              <a:t>Sazatornil</a:t>
            </a:r>
            <a:r>
              <a:rPr lang="es-ES" sz="1400" dirty="0" smtClean="0"/>
              <a:t>,</a:t>
            </a:r>
            <a:r>
              <a:rPr lang="es-ES" sz="1400" dirty="0"/>
              <a:t> </a:t>
            </a:r>
            <a:r>
              <a:rPr lang="es-ES" sz="1400" dirty="0" smtClean="0"/>
              <a:t>Violeta Cela…</a:t>
            </a:r>
            <a:r>
              <a:rPr lang="es-ES" sz="1400" dirty="0"/>
              <a:t> </a:t>
            </a:r>
          </a:p>
        </p:txBody>
      </p:sp>
    </p:spTree>
    <p:extLst>
      <p:ext uri="{BB962C8B-B14F-4D97-AF65-F5344CB8AC3E}">
        <p14:creationId xmlns:p14="http://schemas.microsoft.com/office/powerpoint/2010/main" val="86243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 name="9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0" y="1791494"/>
            <a:ext cx="2857500" cy="4143375"/>
          </a:xfrm>
        </p:spPr>
      </p:pic>
      <p:pic>
        <p:nvPicPr>
          <p:cNvPr id="4" name="7 Imagen" descr="BASE MIS DIRECTV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5" y="-6235"/>
            <a:ext cx="9144001" cy="6884988"/>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a:xfrm>
            <a:off x="3504348" y="2276872"/>
            <a:ext cx="5209043" cy="2880320"/>
          </a:xfrm>
          <a:prstGeom prst="roundRect">
            <a:avLst>
              <a:gd name="adj" fmla="val 9982"/>
            </a:avLst>
          </a:prstGeom>
          <a:solidFill>
            <a:srgbClr val="F7F7F7"/>
          </a:solid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s-ES" sz="1300" i="1" dirty="0">
              <a:solidFill>
                <a:prstClr val="black"/>
              </a:solidFill>
              <a:ea typeface="ＭＳ Ｐゴシック" charset="-128"/>
            </a:endParaRPr>
          </a:p>
        </p:txBody>
      </p:sp>
      <p:sp>
        <p:nvSpPr>
          <p:cNvPr id="7" name="9 Rectángulo redondeado"/>
          <p:cNvSpPr/>
          <p:nvPr/>
        </p:nvSpPr>
        <p:spPr>
          <a:xfrm>
            <a:off x="467544" y="2063585"/>
            <a:ext cx="8245847" cy="141279"/>
          </a:xfrm>
          <a:prstGeom prst="round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1" name="10 CuadroTexto"/>
          <p:cNvSpPr txBox="1"/>
          <p:nvPr/>
        </p:nvSpPr>
        <p:spPr>
          <a:xfrm>
            <a:off x="3582805" y="2420888"/>
            <a:ext cx="5052128" cy="2462213"/>
          </a:xfrm>
          <a:prstGeom prst="rect">
            <a:avLst/>
          </a:prstGeom>
          <a:noFill/>
          <a:ln>
            <a:noFill/>
          </a:ln>
        </p:spPr>
        <p:txBody>
          <a:bodyPr wrap="square" rtlCol="0">
            <a:spAutoFit/>
          </a:bodyPr>
          <a:lstStyle/>
          <a:p>
            <a:pPr fontAlgn="auto">
              <a:spcBef>
                <a:spcPts val="0"/>
              </a:spcBef>
              <a:spcAft>
                <a:spcPts val="0"/>
              </a:spcAft>
              <a:defRPr/>
            </a:pPr>
            <a:r>
              <a:rPr lang="en-US" sz="1400" dirty="0"/>
              <a:t>A woman's voice says she was wife to Renzo </a:t>
            </a:r>
            <a:r>
              <a:rPr lang="en-US" sz="1400" dirty="0" err="1"/>
              <a:t>Franchi</a:t>
            </a:r>
            <a:r>
              <a:rPr lang="en-US" sz="1400" dirty="0"/>
              <a:t> and Carlos </a:t>
            </a:r>
            <a:r>
              <a:rPr lang="en-US" sz="1400" dirty="0" err="1"/>
              <a:t>Gardel</a:t>
            </a:r>
            <a:r>
              <a:rPr lang="en-US" sz="1400" dirty="0"/>
              <a:t> (1890-1935), Argentina's great tango singer. People say she's crazy. Her story unfolds. Buenos Aires, 1933: Juana Romero, a seamstress who lives for the music of </a:t>
            </a:r>
            <a:r>
              <a:rPr lang="en-US" sz="1400" dirty="0" err="1"/>
              <a:t>Gardel</a:t>
            </a:r>
            <a:r>
              <a:rPr lang="en-US" sz="1400" dirty="0"/>
              <a:t>, dumps her boyfriend Gustavo for Renzo, a singer who looks like </a:t>
            </a:r>
            <a:r>
              <a:rPr lang="en-US" sz="1400" dirty="0" err="1"/>
              <a:t>Gardel</a:t>
            </a:r>
            <a:r>
              <a:rPr lang="en-US" sz="1400" dirty="0"/>
              <a:t>. She insists that his trio performs </a:t>
            </a:r>
            <a:r>
              <a:rPr lang="en-US" sz="1400" dirty="0" err="1"/>
              <a:t>Gardel's</a:t>
            </a:r>
            <a:r>
              <a:rPr lang="en-US" sz="1400" dirty="0"/>
              <a:t> tangos, which leads to Renzo recording a Ford commercial when </a:t>
            </a:r>
            <a:r>
              <a:rPr lang="en-US" sz="1400" dirty="0" err="1"/>
              <a:t>Gardel</a:t>
            </a:r>
            <a:r>
              <a:rPr lang="en-US" sz="1400" dirty="0"/>
              <a:t> himself is overbooked. The trio, with Joanna in tow, goes on an ill-fated tour of points north. The couple breaks up: she goes home and he tries to get to New York. Fate steps in, and once again he's called upon to pose as </a:t>
            </a:r>
            <a:r>
              <a:rPr lang="en-US" sz="1400" dirty="0" err="1"/>
              <a:t>Gardel</a:t>
            </a:r>
            <a:r>
              <a:rPr lang="en-US" sz="1400" dirty="0"/>
              <a:t>. Then, legend and a bracelet take over.</a:t>
            </a:r>
            <a:endParaRPr lang="es-ES" sz="1400" i="1" dirty="0">
              <a:solidFill>
                <a:prstClr val="black"/>
              </a:solidFill>
              <a:ea typeface="ＭＳ Ｐゴシック" charset="-128"/>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627399"/>
            <a:ext cx="1377205" cy="119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70" y="489978"/>
            <a:ext cx="1531068" cy="1263548"/>
          </a:xfrm>
          <a:prstGeom prst="roundRect">
            <a:avLst>
              <a:gd name="adj" fmla="val 8594"/>
            </a:avLst>
          </a:prstGeom>
          <a:solidFill>
            <a:srgbClr val="FFFFFF">
              <a:shade val="85000"/>
            </a:srgbClr>
          </a:solidFill>
          <a:ln>
            <a:noFill/>
          </a:ln>
          <a:effectLst/>
        </p:spPr>
      </p:pic>
      <p:sp>
        <p:nvSpPr>
          <p:cNvPr id="14" name="15 Rectángulo"/>
          <p:cNvSpPr>
            <a:spLocks noChangeArrowheads="1"/>
          </p:cNvSpPr>
          <p:nvPr/>
        </p:nvSpPr>
        <p:spPr bwMode="auto">
          <a:xfrm>
            <a:off x="2565575" y="620688"/>
            <a:ext cx="65436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s-ES" sz="2000" b="1" dirty="0" smtClean="0">
                <a:solidFill>
                  <a:srgbClr val="7030A0"/>
                </a:solidFill>
                <a:latin typeface="+mj-lt"/>
              </a:rPr>
              <a:t>SUS OJOS SE CERRARON</a:t>
            </a:r>
          </a:p>
          <a:p>
            <a:pPr>
              <a:defRPr/>
            </a:pPr>
            <a:r>
              <a:rPr lang="es-ES" sz="1600" b="1" dirty="0" smtClean="0">
                <a:solidFill>
                  <a:srgbClr val="000000"/>
                </a:solidFill>
              </a:rPr>
              <a:t>Director</a:t>
            </a:r>
            <a:r>
              <a:rPr lang="es-ES" sz="1600" b="1" dirty="0">
                <a:solidFill>
                  <a:srgbClr val="000000"/>
                </a:solidFill>
              </a:rPr>
              <a:t>: </a:t>
            </a:r>
            <a:r>
              <a:rPr lang="es-ES" sz="1600" b="1" dirty="0" smtClean="0"/>
              <a:t>Jaime </a:t>
            </a:r>
            <a:r>
              <a:rPr lang="es-ES" sz="1600" b="1" dirty="0" err="1" smtClean="0"/>
              <a:t>Chavárri</a:t>
            </a:r>
            <a:r>
              <a:rPr lang="es-ES" sz="1600" b="1" dirty="0" smtClean="0"/>
              <a:t> </a:t>
            </a:r>
            <a:r>
              <a:rPr lang="es-ES" sz="1600" dirty="0" smtClean="0">
                <a:solidFill>
                  <a:srgbClr val="000000"/>
                </a:solidFill>
              </a:rPr>
              <a:t>(1997)</a:t>
            </a:r>
            <a:endParaRPr lang="es-ES" sz="1600" dirty="0">
              <a:solidFill>
                <a:srgbClr val="000000"/>
              </a:solidFill>
            </a:endParaRPr>
          </a:p>
          <a:p>
            <a:pPr>
              <a:defRPr/>
            </a:pPr>
            <a:r>
              <a:rPr lang="es-ES" sz="1400" dirty="0" smtClean="0">
                <a:solidFill>
                  <a:srgbClr val="000000"/>
                </a:solidFill>
                <a:latin typeface="+mj-lt"/>
              </a:rPr>
              <a:t>Musical-Drama</a:t>
            </a:r>
            <a:endParaRPr lang="es-ES" sz="1400" dirty="0">
              <a:solidFill>
                <a:srgbClr val="000000"/>
              </a:solidFill>
              <a:latin typeface="+mj-lt"/>
            </a:endParaRPr>
          </a:p>
          <a:p>
            <a:pPr>
              <a:defRPr/>
            </a:pPr>
            <a:r>
              <a:rPr lang="es-ES" sz="1400" dirty="0" err="1">
                <a:solidFill>
                  <a:srgbClr val="000000"/>
                </a:solidFill>
                <a:latin typeface="+mj-lt"/>
              </a:rPr>
              <a:t>Cast</a:t>
            </a:r>
            <a:r>
              <a:rPr lang="es-ES" sz="1400" dirty="0">
                <a:solidFill>
                  <a:srgbClr val="000000"/>
                </a:solidFill>
                <a:latin typeface="+mj-lt"/>
              </a:rPr>
              <a:t>: </a:t>
            </a:r>
            <a:r>
              <a:rPr lang="es-ES" sz="1400" dirty="0"/>
              <a:t>Darío </a:t>
            </a:r>
            <a:r>
              <a:rPr lang="es-ES" sz="1400" dirty="0" err="1" smtClean="0"/>
              <a:t>Grandinetti</a:t>
            </a:r>
            <a:r>
              <a:rPr lang="es-ES" sz="1400" dirty="0" smtClean="0"/>
              <a:t> , Aitana </a:t>
            </a:r>
            <a:r>
              <a:rPr lang="es-ES" sz="1400" dirty="0"/>
              <a:t>Sánchez-Gijón </a:t>
            </a:r>
            <a:r>
              <a:rPr lang="es-ES" sz="1400" dirty="0" smtClean="0"/>
              <a:t>, Juan </a:t>
            </a:r>
            <a:r>
              <a:rPr lang="es-ES" sz="1400" dirty="0" err="1" smtClean="0"/>
              <a:t>Echanove</a:t>
            </a:r>
            <a:r>
              <a:rPr lang="es-ES" sz="1400" dirty="0" smtClean="0"/>
              <a:t>, Ulises </a:t>
            </a:r>
            <a:r>
              <a:rPr lang="es-ES" sz="1400" dirty="0" err="1" smtClean="0"/>
              <a:t>Dumont</a:t>
            </a:r>
            <a:r>
              <a:rPr lang="es-ES" sz="1400" dirty="0" smtClean="0"/>
              <a:t>, </a:t>
            </a:r>
            <a:r>
              <a:rPr lang="es-ES" sz="1400" dirty="0"/>
              <a:t>Raúl </a:t>
            </a:r>
            <a:r>
              <a:rPr lang="es-ES" sz="1400" dirty="0" err="1"/>
              <a:t>Brambilla</a:t>
            </a:r>
            <a:r>
              <a:rPr lang="es-ES" sz="1400" dirty="0"/>
              <a:t> </a:t>
            </a:r>
            <a:r>
              <a:rPr lang="es-ES" sz="1400" dirty="0" smtClean="0"/>
              <a:t>, Carlos </a:t>
            </a:r>
            <a:r>
              <a:rPr lang="es-ES" sz="1400" dirty="0" err="1" smtClean="0"/>
              <a:t>Carella</a:t>
            </a:r>
            <a:r>
              <a:rPr lang="es-ES" sz="1400" dirty="0" smtClean="0"/>
              <a:t> y </a:t>
            </a:r>
            <a:r>
              <a:rPr lang="es-ES" sz="1400" dirty="0"/>
              <a:t>Ramón Rivero, entre otros.</a:t>
            </a:r>
            <a:endParaRPr lang="es-ES" sz="1400" dirty="0">
              <a:solidFill>
                <a:srgbClr val="000000"/>
              </a:solidFill>
              <a:latin typeface="+mj-lt"/>
            </a:endParaRPr>
          </a:p>
        </p:txBody>
      </p:sp>
      <p:pic>
        <p:nvPicPr>
          <p:cNvPr id="15" name="Picture 2" descr="Resultado de imagen de sus ojos se cerrar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2771" y="2276872"/>
            <a:ext cx="2683101" cy="384215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62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 name="9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0" y="1791494"/>
            <a:ext cx="2857500" cy="4143375"/>
          </a:xfrm>
        </p:spPr>
      </p:pic>
      <p:pic>
        <p:nvPicPr>
          <p:cNvPr id="4" name="7 Imagen" descr="BASE MIS DIRECTV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17"/>
            <a:ext cx="9144001" cy="6884988"/>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a:xfrm>
            <a:off x="3150269" y="2204864"/>
            <a:ext cx="5526187" cy="2163862"/>
          </a:xfrm>
          <a:prstGeom prst="roundRect">
            <a:avLst>
              <a:gd name="adj" fmla="val 9982"/>
            </a:avLst>
          </a:prstGeom>
          <a:solidFill>
            <a:srgbClr val="F7F7F7"/>
          </a:solid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s-ES" sz="1300" i="1" dirty="0">
              <a:solidFill>
                <a:prstClr val="black"/>
              </a:solidFill>
              <a:ea typeface="ＭＳ Ｐゴシック" charset="-128"/>
            </a:endParaRPr>
          </a:p>
        </p:txBody>
      </p:sp>
      <p:sp>
        <p:nvSpPr>
          <p:cNvPr id="7" name="9 Rectángulo redondeado"/>
          <p:cNvSpPr/>
          <p:nvPr/>
        </p:nvSpPr>
        <p:spPr>
          <a:xfrm>
            <a:off x="467544" y="1922305"/>
            <a:ext cx="8245847" cy="141279"/>
          </a:xfrm>
          <a:prstGeom prst="round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1" name="10 CuadroTexto"/>
          <p:cNvSpPr txBox="1"/>
          <p:nvPr/>
        </p:nvSpPr>
        <p:spPr>
          <a:xfrm>
            <a:off x="3794421" y="2230210"/>
            <a:ext cx="5160666" cy="3108543"/>
          </a:xfrm>
          <a:prstGeom prst="rect">
            <a:avLst/>
          </a:prstGeom>
          <a:noFill/>
        </p:spPr>
        <p:txBody>
          <a:bodyPr wrap="square" rtlCol="0">
            <a:spAutoFit/>
          </a:bodyPr>
          <a:lstStyle/>
          <a:p>
            <a:r>
              <a:rPr lang="en-US" sz="1400" dirty="0"/>
              <a:t>In 1946, </a:t>
            </a:r>
            <a:r>
              <a:rPr lang="en-US" sz="1400" dirty="0" err="1"/>
              <a:t>Darman</a:t>
            </a:r>
            <a:r>
              <a:rPr lang="en-US" sz="1400" dirty="0"/>
              <a:t> </a:t>
            </a:r>
            <a:r>
              <a:rPr lang="en-US" sz="1400" dirty="0" smtClean="0"/>
              <a:t>followed </a:t>
            </a:r>
            <a:r>
              <a:rPr lang="en-US" sz="1400" dirty="0"/>
              <a:t>orders from his Communist Party superiors, and went to Spain to kill someone the party had designated as a traitor, and he hasn't been comfortable with himself ever since. Now, it is 1962, and he receives word that he is wanted to perform a similar service. Obediently, he leaves his cozy, book-lined cottage in Britain and heads to Poland, where he gets his orders in some detail. Then he heads for Madrid, evading the </a:t>
            </a:r>
            <a:r>
              <a:rPr lang="en-US" sz="1400" dirty="0" err="1"/>
              <a:t>Falangist</a:t>
            </a:r>
            <a:r>
              <a:rPr lang="en-US" sz="1400" dirty="0"/>
              <a:t> regime's police forces and contacting the city's underground communists. He continues going through the motions of locating his victim, even though he is still very ambivalent about his assignment. At the end, he gets off the hook because another communist does the job. The complex situation grows more complex, leading to a final shootout. </a:t>
            </a:r>
            <a:r>
              <a:rPr lang="en-US" sz="1400" dirty="0" smtClean="0"/>
              <a:t>This political thriller is based on a novel by Antonio M. Molina and was quite well received in Spain. </a:t>
            </a:r>
            <a:endParaRPr lang="es-ES" sz="1400" i="1" dirty="0">
              <a:solidFill>
                <a:prstClr val="black"/>
              </a:solidFill>
              <a:ea typeface="ＭＳ Ｐゴシック" charset="-128"/>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627399"/>
            <a:ext cx="1377205" cy="119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70" y="489978"/>
            <a:ext cx="1531068" cy="1263548"/>
          </a:xfrm>
          <a:prstGeom prst="roundRect">
            <a:avLst>
              <a:gd name="adj" fmla="val 8594"/>
            </a:avLst>
          </a:prstGeom>
          <a:solidFill>
            <a:srgbClr val="FFFFFF">
              <a:shade val="85000"/>
            </a:srgbClr>
          </a:solidFill>
          <a:ln>
            <a:noFill/>
          </a:ln>
          <a:effectLst/>
        </p:spPr>
      </p:pic>
      <p:sp>
        <p:nvSpPr>
          <p:cNvPr id="14" name="13 Rectángulo redondeado"/>
          <p:cNvSpPr/>
          <p:nvPr/>
        </p:nvSpPr>
        <p:spPr>
          <a:xfrm>
            <a:off x="3425356" y="5789076"/>
            <a:ext cx="3960440" cy="441400"/>
          </a:xfrm>
          <a:prstGeom prst="round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chor="ctr"/>
          <a:lstStyle/>
          <a:p>
            <a:r>
              <a:rPr lang="es-ES" sz="1400" b="1" i="1" dirty="0" smtClean="0"/>
              <a:t>Goya </a:t>
            </a:r>
            <a:r>
              <a:rPr lang="es-ES" sz="1400" b="1" i="1" dirty="0" err="1" smtClean="0"/>
              <a:t>awards</a:t>
            </a:r>
            <a:r>
              <a:rPr lang="es-ES" sz="1400" b="1" i="1" dirty="0" smtClean="0"/>
              <a:t>: </a:t>
            </a:r>
            <a:r>
              <a:rPr lang="es-ES" sz="1400" b="1" dirty="0"/>
              <a:t> </a:t>
            </a:r>
            <a:r>
              <a:rPr lang="es-ES" sz="1400" b="1" dirty="0" err="1" smtClean="0"/>
              <a:t>best</a:t>
            </a:r>
            <a:r>
              <a:rPr lang="es-ES" sz="1400" b="1" dirty="0" smtClean="0"/>
              <a:t> </a:t>
            </a:r>
            <a:r>
              <a:rPr lang="es-ES" sz="1400" b="1" dirty="0" err="1" smtClean="0"/>
              <a:t>photography</a:t>
            </a:r>
            <a:r>
              <a:rPr lang="es-ES" sz="1400" b="1" dirty="0" smtClean="0"/>
              <a:t> and </a:t>
            </a:r>
            <a:r>
              <a:rPr lang="es-ES" sz="1400" b="1" dirty="0" err="1" smtClean="0"/>
              <a:t>special</a:t>
            </a:r>
            <a:r>
              <a:rPr lang="es-ES" sz="1400" b="1" dirty="0" smtClean="0"/>
              <a:t> </a:t>
            </a:r>
            <a:r>
              <a:rPr lang="es-ES" sz="1400" b="1" dirty="0" err="1" smtClean="0"/>
              <a:t>effects</a:t>
            </a:r>
            <a:endParaRPr lang="es-ES" sz="1400" b="1" i="1" dirty="0"/>
          </a:p>
        </p:txBody>
      </p:sp>
      <p:sp>
        <p:nvSpPr>
          <p:cNvPr id="15" name="15 Rectángulo"/>
          <p:cNvSpPr>
            <a:spLocks noChangeArrowheads="1"/>
          </p:cNvSpPr>
          <p:nvPr/>
        </p:nvSpPr>
        <p:spPr bwMode="auto">
          <a:xfrm>
            <a:off x="2411413" y="572537"/>
            <a:ext cx="65436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s-ES" sz="2000" b="1" dirty="0" smtClean="0">
                <a:solidFill>
                  <a:srgbClr val="7030A0"/>
                </a:solidFill>
                <a:latin typeface="+mj-lt"/>
              </a:rPr>
              <a:t>BELTENEBROS</a:t>
            </a:r>
            <a:endParaRPr lang="es-ES" sz="1600" dirty="0">
              <a:solidFill>
                <a:srgbClr val="000000"/>
              </a:solidFill>
              <a:latin typeface="+mj-lt"/>
            </a:endParaRPr>
          </a:p>
          <a:p>
            <a:pPr>
              <a:defRPr/>
            </a:pPr>
            <a:r>
              <a:rPr lang="es-ES" sz="1600" b="1" dirty="0">
                <a:solidFill>
                  <a:srgbClr val="000000"/>
                </a:solidFill>
              </a:rPr>
              <a:t>Director:  </a:t>
            </a:r>
            <a:r>
              <a:rPr lang="es-ES" sz="1600" b="1" dirty="0" smtClean="0"/>
              <a:t>Pilar Miró </a:t>
            </a:r>
            <a:r>
              <a:rPr lang="es-ES" sz="1600" dirty="0" smtClean="0"/>
              <a:t>(</a:t>
            </a:r>
            <a:r>
              <a:rPr lang="es-ES" sz="1600" dirty="0" smtClean="0">
                <a:solidFill>
                  <a:srgbClr val="000000"/>
                </a:solidFill>
              </a:rPr>
              <a:t>1991)</a:t>
            </a:r>
            <a:endParaRPr lang="es-ES" sz="1600" dirty="0">
              <a:solidFill>
                <a:srgbClr val="000000"/>
              </a:solidFill>
            </a:endParaRPr>
          </a:p>
          <a:p>
            <a:pPr>
              <a:defRPr/>
            </a:pPr>
            <a:r>
              <a:rPr lang="es-ES" sz="1400" dirty="0" smtClean="0">
                <a:solidFill>
                  <a:srgbClr val="000000"/>
                </a:solidFill>
                <a:latin typeface="+mj-lt"/>
              </a:rPr>
              <a:t>Drama</a:t>
            </a:r>
            <a:endParaRPr lang="es-ES" sz="1400" dirty="0" smtClean="0">
              <a:solidFill>
                <a:srgbClr val="000000"/>
              </a:solidFill>
              <a:latin typeface="+mj-lt"/>
            </a:endParaRPr>
          </a:p>
          <a:p>
            <a:pPr>
              <a:defRPr/>
            </a:pPr>
            <a:r>
              <a:rPr lang="es-ES" sz="1400" dirty="0" err="1" smtClean="0">
                <a:solidFill>
                  <a:srgbClr val="000000"/>
                </a:solidFill>
                <a:latin typeface="+mj-lt"/>
              </a:rPr>
              <a:t>Cast</a:t>
            </a:r>
            <a:r>
              <a:rPr lang="es-ES" sz="1400" dirty="0" smtClean="0">
                <a:solidFill>
                  <a:srgbClr val="000000"/>
                </a:solidFill>
                <a:latin typeface="+mj-lt"/>
              </a:rPr>
              <a:t>:</a:t>
            </a:r>
            <a:r>
              <a:rPr lang="es-ES" sz="1400" dirty="0"/>
              <a:t> </a:t>
            </a:r>
            <a:r>
              <a:rPr lang="es-ES" sz="1400" dirty="0" err="1" smtClean="0"/>
              <a:t>Patsy</a:t>
            </a:r>
            <a:r>
              <a:rPr lang="es-ES" sz="1400" dirty="0" smtClean="0"/>
              <a:t> </a:t>
            </a:r>
            <a:r>
              <a:rPr lang="es-ES" sz="1400" dirty="0" err="1" smtClean="0"/>
              <a:t>Kensit</a:t>
            </a:r>
            <a:r>
              <a:rPr lang="es-ES" sz="1400" dirty="0" smtClean="0"/>
              <a:t>, </a:t>
            </a:r>
            <a:r>
              <a:rPr lang="es-ES" sz="1400" dirty="0" err="1" smtClean="0"/>
              <a:t>Terence</a:t>
            </a:r>
            <a:r>
              <a:rPr lang="es-ES" sz="1400" dirty="0" smtClean="0"/>
              <a:t> </a:t>
            </a:r>
            <a:r>
              <a:rPr lang="es-ES" sz="1400" dirty="0" err="1" smtClean="0"/>
              <a:t>Stamp</a:t>
            </a:r>
            <a:r>
              <a:rPr lang="es-ES" sz="1400" dirty="0" smtClean="0"/>
              <a:t>, </a:t>
            </a:r>
            <a:r>
              <a:rPr lang="es-ES" sz="1400" dirty="0" err="1" smtClean="0"/>
              <a:t>Jose</a:t>
            </a:r>
            <a:r>
              <a:rPr lang="es-ES" sz="1400" dirty="0" smtClean="0"/>
              <a:t> Luis Gomez, Geraldine James, </a:t>
            </a:r>
            <a:r>
              <a:rPr lang="es-ES" sz="1400" dirty="0" err="1" smtClean="0"/>
              <a:t>Simon</a:t>
            </a:r>
            <a:r>
              <a:rPr lang="es-ES" sz="1400" dirty="0" smtClean="0"/>
              <a:t> Andreu, </a:t>
            </a:r>
            <a:r>
              <a:rPr lang="es-ES" sz="1400" dirty="0" err="1" smtClean="0"/>
              <a:t>Aleksander</a:t>
            </a:r>
            <a:r>
              <a:rPr lang="es-ES" sz="1400" dirty="0" smtClean="0"/>
              <a:t> </a:t>
            </a:r>
            <a:r>
              <a:rPr lang="es-ES" sz="1400" dirty="0" err="1" smtClean="0"/>
              <a:t>Bardini</a:t>
            </a:r>
            <a:r>
              <a:rPr lang="es-ES" sz="1400" dirty="0" smtClean="0"/>
              <a:t>, Jorge de Juan, John </a:t>
            </a:r>
            <a:r>
              <a:rPr lang="es-ES" sz="1400" dirty="0" err="1" smtClean="0"/>
              <a:t>McEnery</a:t>
            </a:r>
            <a:r>
              <a:rPr lang="es-ES" sz="1400" dirty="0" smtClean="0"/>
              <a:t>, Carlos Hipólito, Pedro Díez del Corral</a:t>
            </a:r>
            <a:endParaRPr lang="es-ES" sz="1400" dirty="0">
              <a:solidFill>
                <a:srgbClr val="000000"/>
              </a:solidFill>
              <a:latin typeface="+mj-lt"/>
            </a:endParaRPr>
          </a:p>
        </p:txBody>
      </p:sp>
      <p:pic>
        <p:nvPicPr>
          <p:cNvPr id="16" name="Picture 2" descr="http://pics.filmaffinity.com/Beltenebros-809923619-lar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2288849"/>
            <a:ext cx="2783554" cy="3920498"/>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76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 name="9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3250" y="1791494"/>
            <a:ext cx="2857500" cy="4143375"/>
          </a:xfrm>
        </p:spPr>
      </p:pic>
      <p:pic>
        <p:nvPicPr>
          <p:cNvPr id="4" name="7 Imagen" descr="BASE MIS DIRECTV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44" y="24516"/>
            <a:ext cx="9144001" cy="6884988"/>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a:xfrm>
            <a:off x="3187204" y="2204864"/>
            <a:ext cx="5526187" cy="2163862"/>
          </a:xfrm>
          <a:prstGeom prst="roundRect">
            <a:avLst>
              <a:gd name="adj" fmla="val 9982"/>
            </a:avLst>
          </a:prstGeom>
          <a:solidFill>
            <a:srgbClr val="F7F7F7"/>
          </a:solidFill>
          <a:ln>
            <a:no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s-ES" sz="1300" i="1" dirty="0">
              <a:solidFill>
                <a:prstClr val="black"/>
              </a:solidFill>
              <a:ea typeface="ＭＳ Ｐゴシック" charset="-128"/>
            </a:endParaRPr>
          </a:p>
        </p:txBody>
      </p:sp>
      <p:sp>
        <p:nvSpPr>
          <p:cNvPr id="7" name="9 Rectángulo redondeado"/>
          <p:cNvSpPr/>
          <p:nvPr/>
        </p:nvSpPr>
        <p:spPr>
          <a:xfrm>
            <a:off x="467544" y="1922305"/>
            <a:ext cx="8245847" cy="141279"/>
          </a:xfrm>
          <a:prstGeom prst="round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sp>
        <p:nvSpPr>
          <p:cNvPr id="11" name="10 CuadroTexto"/>
          <p:cNvSpPr txBox="1"/>
          <p:nvPr/>
        </p:nvSpPr>
        <p:spPr>
          <a:xfrm>
            <a:off x="3845023" y="2702019"/>
            <a:ext cx="5031159" cy="1169551"/>
          </a:xfrm>
          <a:prstGeom prst="rect">
            <a:avLst/>
          </a:prstGeom>
          <a:noFill/>
        </p:spPr>
        <p:txBody>
          <a:bodyPr wrap="square" rtlCol="0">
            <a:spAutoFit/>
          </a:bodyPr>
          <a:lstStyle/>
          <a:p>
            <a:r>
              <a:rPr lang="en-US" sz="1400" dirty="0"/>
              <a:t>In 1940's Madrid. Juan plays piano for </a:t>
            </a:r>
            <a:r>
              <a:rPr lang="en-US" sz="1400" dirty="0" err="1"/>
              <a:t>Pepita</a:t>
            </a:r>
            <a:r>
              <a:rPr lang="en-US" sz="1400" dirty="0"/>
              <a:t> and her on-stage partner Mario. Although Mario really wants to steal Juan for himself, Juan is not interested and Mario resorts to a string of lovers as consolation. When he loves (and leaves) a young nobleman, the young man wants revenge.</a:t>
            </a:r>
            <a:endParaRPr lang="es-ES" sz="1400" i="1" dirty="0">
              <a:solidFill>
                <a:prstClr val="black"/>
              </a:solidFill>
              <a:ea typeface="ＭＳ Ｐゴシック" charset="-128"/>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627399"/>
            <a:ext cx="1377205" cy="119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70" y="489978"/>
            <a:ext cx="1531068" cy="1263548"/>
          </a:xfrm>
          <a:prstGeom prst="roundRect">
            <a:avLst>
              <a:gd name="adj" fmla="val 8594"/>
            </a:avLst>
          </a:prstGeom>
          <a:solidFill>
            <a:srgbClr val="FFFFFF">
              <a:shade val="85000"/>
            </a:srgbClr>
          </a:solidFill>
          <a:ln>
            <a:noFill/>
          </a:ln>
          <a:effectLst/>
        </p:spPr>
      </p:pic>
      <p:sp>
        <p:nvSpPr>
          <p:cNvPr id="14" name="15 Rectángulo"/>
          <p:cNvSpPr>
            <a:spLocks noChangeArrowheads="1"/>
          </p:cNvSpPr>
          <p:nvPr/>
        </p:nvSpPr>
        <p:spPr bwMode="auto">
          <a:xfrm>
            <a:off x="2411411" y="492545"/>
            <a:ext cx="654367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b="1" dirty="0" smtClean="0">
                <a:solidFill>
                  <a:srgbClr val="7030A0"/>
                </a:solidFill>
                <a:latin typeface="+mj-lt"/>
              </a:rPr>
              <a:t>LAS COSAS DEL QUERER</a:t>
            </a:r>
            <a:endParaRPr lang="es-ES" sz="1400" dirty="0" smtClean="0">
              <a:solidFill>
                <a:srgbClr val="000000"/>
              </a:solidFill>
              <a:latin typeface="+mj-lt"/>
            </a:endParaRPr>
          </a:p>
          <a:p>
            <a:pPr>
              <a:defRPr/>
            </a:pPr>
            <a:r>
              <a:rPr lang="es-ES" sz="1600" b="1" dirty="0" smtClean="0">
                <a:solidFill>
                  <a:srgbClr val="000000"/>
                </a:solidFill>
              </a:rPr>
              <a:t>Director: Jaime </a:t>
            </a:r>
            <a:r>
              <a:rPr lang="es-ES" sz="1600" b="1" dirty="0" err="1" smtClean="0">
                <a:solidFill>
                  <a:srgbClr val="000000"/>
                </a:solidFill>
              </a:rPr>
              <a:t>Chavárri</a:t>
            </a:r>
            <a:r>
              <a:rPr lang="es-ES" sz="1600" b="1" dirty="0" smtClean="0">
                <a:solidFill>
                  <a:srgbClr val="000000"/>
                </a:solidFill>
              </a:rPr>
              <a:t> </a:t>
            </a:r>
            <a:r>
              <a:rPr lang="es-ES" sz="1600" dirty="0" smtClean="0">
                <a:solidFill>
                  <a:srgbClr val="000000"/>
                </a:solidFill>
              </a:rPr>
              <a:t>(1989)</a:t>
            </a:r>
            <a:endParaRPr lang="es-ES" sz="1600" dirty="0">
              <a:solidFill>
                <a:srgbClr val="000000"/>
              </a:solidFill>
            </a:endParaRPr>
          </a:p>
          <a:p>
            <a:pPr>
              <a:defRPr/>
            </a:pPr>
            <a:r>
              <a:rPr lang="es-ES" sz="1400" dirty="0" smtClean="0">
                <a:solidFill>
                  <a:srgbClr val="000000"/>
                </a:solidFill>
                <a:latin typeface="+mj-lt"/>
              </a:rPr>
              <a:t>Musical-Melodrama</a:t>
            </a:r>
          </a:p>
          <a:p>
            <a:pPr>
              <a:defRPr/>
            </a:pPr>
            <a:r>
              <a:rPr lang="es-ES" sz="1400" dirty="0" err="1">
                <a:solidFill>
                  <a:srgbClr val="000000"/>
                </a:solidFill>
                <a:latin typeface="+mj-lt"/>
              </a:rPr>
              <a:t>Cast</a:t>
            </a:r>
            <a:r>
              <a:rPr lang="es-ES" sz="1400" dirty="0">
                <a:solidFill>
                  <a:srgbClr val="000000"/>
                </a:solidFill>
                <a:latin typeface="+mj-lt"/>
              </a:rPr>
              <a:t>: </a:t>
            </a:r>
            <a:r>
              <a:rPr lang="es-ES" sz="1400" dirty="0" smtClean="0">
                <a:solidFill>
                  <a:srgbClr val="000000"/>
                </a:solidFill>
                <a:latin typeface="+mj-lt"/>
              </a:rPr>
              <a:t>Ángel Molina, Ángel de Andrés Lopez, Manuel Bandera, Amparo </a:t>
            </a:r>
            <a:r>
              <a:rPr lang="es-ES" sz="1400" dirty="0" err="1" smtClean="0">
                <a:solidFill>
                  <a:srgbClr val="000000"/>
                </a:solidFill>
                <a:latin typeface="+mj-lt"/>
              </a:rPr>
              <a:t>Baró</a:t>
            </a:r>
            <a:r>
              <a:rPr lang="es-ES" sz="1400" dirty="0" smtClean="0">
                <a:solidFill>
                  <a:srgbClr val="000000"/>
                </a:solidFill>
                <a:latin typeface="+mj-lt"/>
              </a:rPr>
              <a:t>, Santiago Ramos, María Barranco</a:t>
            </a:r>
            <a:endParaRPr lang="es-ES" sz="1400" dirty="0">
              <a:solidFill>
                <a:srgbClr val="000000"/>
              </a:solidFill>
              <a:latin typeface="+mj-lt"/>
            </a:endParaRPr>
          </a:p>
        </p:txBody>
      </p:sp>
      <p:pic>
        <p:nvPicPr>
          <p:cNvPr id="15" name="Picture 2" descr="https://3peces3.files.wordpress.com/2015/08/cosasdelquerrer1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270" y="2262176"/>
            <a:ext cx="2701020" cy="396044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3290" y="4962237"/>
            <a:ext cx="5220101"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635896" y="4981068"/>
            <a:ext cx="4977605" cy="646331"/>
          </a:xfrm>
          <a:prstGeom prst="rect">
            <a:avLst/>
          </a:prstGeom>
        </p:spPr>
        <p:txBody>
          <a:bodyPr wrap="square">
            <a:spAutoFit/>
          </a:bodyPr>
          <a:lstStyle/>
          <a:p>
            <a:r>
              <a:rPr lang="en-US" b="1" i="1" dirty="0"/>
              <a:t>Goya Awards: 7 nominations including Best Actress (Angela Molina)</a:t>
            </a:r>
            <a:endParaRPr lang="es-ES" b="1" i="1" dirty="0"/>
          </a:p>
        </p:txBody>
      </p:sp>
    </p:spTree>
    <p:extLst>
      <p:ext uri="{BB962C8B-B14F-4D97-AF65-F5344CB8AC3E}">
        <p14:creationId xmlns:p14="http://schemas.microsoft.com/office/powerpoint/2010/main" val="208685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0925" y="1600200"/>
            <a:ext cx="3082150" cy="4525963"/>
          </a:xfrm>
        </p:spPr>
      </p:pic>
      <p:pic>
        <p:nvPicPr>
          <p:cNvPr id="4" name="7 Imagen" descr="BASE MIS DIRECTV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1"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redondeado"/>
          <p:cNvSpPr/>
          <p:nvPr/>
        </p:nvSpPr>
        <p:spPr>
          <a:xfrm>
            <a:off x="4067944" y="2331744"/>
            <a:ext cx="4243316" cy="3473520"/>
          </a:xfrm>
          <a:prstGeom prst="roundRect">
            <a:avLst>
              <a:gd name="adj" fmla="val 9982"/>
            </a:avLst>
          </a:prstGeom>
          <a:solidFill>
            <a:srgbClr val="F7F7F7"/>
          </a:solidFill>
          <a:ln>
            <a:noFill/>
          </a:ln>
        </p:spPr>
        <p:style>
          <a:lnRef idx="2">
            <a:schemeClr val="accent6"/>
          </a:lnRef>
          <a:fillRef idx="1">
            <a:schemeClr val="lt1"/>
          </a:fillRef>
          <a:effectRef idx="0">
            <a:schemeClr val="accent6"/>
          </a:effectRef>
          <a:fontRef idx="minor">
            <a:schemeClr val="dk1"/>
          </a:fontRef>
        </p:style>
        <p:txBody>
          <a:bodyPr anchor="ctr"/>
          <a:lstStyle/>
          <a:p>
            <a:pPr algn="just" fontAlgn="auto">
              <a:spcBef>
                <a:spcPts val="0"/>
              </a:spcBef>
              <a:spcAft>
                <a:spcPts val="0"/>
              </a:spcAft>
              <a:defRPr/>
            </a:pPr>
            <a:r>
              <a:rPr lang="en-US" sz="1400" dirty="0"/>
              <a:t>When the professor and writer Lola Sánchez is assigned to write a column in the newspaper about the Spanish Civil War, she researches and finds for the first time about the shooting of Rafael Sánchez </a:t>
            </a:r>
            <a:r>
              <a:rPr lang="en-US" sz="1400" dirty="0" err="1"/>
              <a:t>Mazas</a:t>
            </a:r>
            <a:r>
              <a:rPr lang="en-US" sz="1400" dirty="0"/>
              <a:t>. Lola has lost her passion for writing, and she becomes intrigued about </a:t>
            </a:r>
            <a:r>
              <a:rPr lang="en-US" sz="1400" dirty="0" smtClean="0"/>
              <a:t>Rafael. When </a:t>
            </a:r>
            <a:r>
              <a:rPr lang="en-US" sz="1400" dirty="0"/>
              <a:t>the lefts won the election in 1936, the </a:t>
            </a:r>
            <a:r>
              <a:rPr lang="en-US" sz="1400" dirty="0" err="1"/>
              <a:t>Falange</a:t>
            </a:r>
            <a:r>
              <a:rPr lang="en-US" sz="1400" dirty="0"/>
              <a:t> became illegal, and later there was a military coup </a:t>
            </a:r>
            <a:r>
              <a:rPr lang="en-US" sz="1400" dirty="0" err="1"/>
              <a:t>d'stat</a:t>
            </a:r>
            <a:r>
              <a:rPr lang="en-US" sz="1400" dirty="0"/>
              <a:t>. Rafael miraculously escaped from the shooting and was spared by an unknown soldier. Lola decides to write a book about the historic event and to disclose the identity of the unknown soldier. But her acquaintance </a:t>
            </a:r>
            <a:r>
              <a:rPr lang="en-US" sz="1400" dirty="0" err="1"/>
              <a:t>Conchi</a:t>
            </a:r>
            <a:r>
              <a:rPr lang="en-US" sz="1400" dirty="0"/>
              <a:t> advises that her work is affected by her lack of </a:t>
            </a:r>
            <a:r>
              <a:rPr lang="en-US" sz="1400" dirty="0" smtClean="0"/>
              <a:t>passion. Lola </a:t>
            </a:r>
            <a:r>
              <a:rPr lang="en-US" sz="1400" dirty="0"/>
              <a:t>becomes obsessed to find him and see of he is connected to the event.</a:t>
            </a:r>
            <a:endParaRPr lang="es-ES" sz="1400" i="1" dirty="0">
              <a:solidFill>
                <a:prstClr val="black"/>
              </a:solidFill>
              <a:ea typeface="ＭＳ Ｐゴシック" charset="-128"/>
            </a:endParaRPr>
          </a:p>
        </p:txBody>
      </p:sp>
      <p:sp>
        <p:nvSpPr>
          <p:cNvPr id="9" name="9 Rectángulo redondeado"/>
          <p:cNvSpPr/>
          <p:nvPr/>
        </p:nvSpPr>
        <p:spPr>
          <a:xfrm>
            <a:off x="713485" y="1916832"/>
            <a:ext cx="7597775" cy="130175"/>
          </a:xfrm>
          <a:prstGeom prst="round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593027"/>
            <a:ext cx="1377205" cy="119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70" y="489978"/>
            <a:ext cx="1531068" cy="1263548"/>
          </a:xfrm>
          <a:prstGeom prst="roundRect">
            <a:avLst>
              <a:gd name="adj" fmla="val 8594"/>
            </a:avLst>
          </a:prstGeom>
          <a:solidFill>
            <a:srgbClr val="FFFFFF">
              <a:shade val="85000"/>
            </a:srgbClr>
          </a:solidFill>
          <a:ln>
            <a:noFill/>
          </a:ln>
          <a:effectLst/>
        </p:spPr>
      </p:pic>
      <p:sp>
        <p:nvSpPr>
          <p:cNvPr id="13" name="15 Rectángulo"/>
          <p:cNvSpPr>
            <a:spLocks noChangeArrowheads="1"/>
          </p:cNvSpPr>
          <p:nvPr/>
        </p:nvSpPr>
        <p:spPr bwMode="auto">
          <a:xfrm>
            <a:off x="2411411" y="489978"/>
            <a:ext cx="654367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sz="2000" b="1" dirty="0" smtClean="0">
                <a:solidFill>
                  <a:srgbClr val="7030A0"/>
                </a:solidFill>
                <a:latin typeface="+mj-lt"/>
              </a:rPr>
              <a:t>SOLDADOS DE SALAMINA</a:t>
            </a:r>
          </a:p>
          <a:p>
            <a:pPr>
              <a:defRPr/>
            </a:pPr>
            <a:r>
              <a:rPr lang="es-ES" sz="1600" b="1" dirty="0" smtClean="0">
                <a:solidFill>
                  <a:srgbClr val="000000"/>
                </a:solidFill>
              </a:rPr>
              <a:t>Director: </a:t>
            </a:r>
            <a:r>
              <a:rPr lang="es-ES" sz="1600" b="1" dirty="0"/>
              <a:t> </a:t>
            </a:r>
            <a:r>
              <a:rPr lang="es-ES" sz="1600" b="1" dirty="0" smtClean="0"/>
              <a:t>David Trueba </a:t>
            </a:r>
            <a:r>
              <a:rPr lang="es-ES" sz="1600" dirty="0" smtClean="0">
                <a:solidFill>
                  <a:srgbClr val="000000"/>
                </a:solidFill>
              </a:rPr>
              <a:t>(2003)</a:t>
            </a:r>
          </a:p>
          <a:p>
            <a:pPr>
              <a:defRPr/>
            </a:pPr>
            <a:r>
              <a:rPr lang="es-ES" sz="1400" dirty="0" smtClean="0">
                <a:solidFill>
                  <a:srgbClr val="000000"/>
                </a:solidFill>
                <a:latin typeface="+mj-lt"/>
              </a:rPr>
              <a:t>Drama-Intriga</a:t>
            </a:r>
          </a:p>
          <a:p>
            <a:pPr>
              <a:defRPr/>
            </a:pPr>
            <a:r>
              <a:rPr lang="es-ES" sz="1400" dirty="0" err="1" smtClean="0">
                <a:solidFill>
                  <a:srgbClr val="000000"/>
                </a:solidFill>
                <a:latin typeface="+mj-lt"/>
              </a:rPr>
              <a:t>Cast</a:t>
            </a:r>
            <a:r>
              <a:rPr lang="es-ES" sz="1400" dirty="0" smtClean="0">
                <a:solidFill>
                  <a:srgbClr val="000000"/>
                </a:solidFill>
                <a:latin typeface="+mj-lt"/>
              </a:rPr>
              <a:t>: </a:t>
            </a:r>
            <a:r>
              <a:rPr lang="es-ES" sz="1400" dirty="0"/>
              <a:t> </a:t>
            </a:r>
            <a:r>
              <a:rPr lang="es-ES" sz="1400" dirty="0" smtClean="0"/>
              <a:t>Ariadna Gil, Ramón </a:t>
            </a:r>
            <a:r>
              <a:rPr lang="es-ES" sz="1400" dirty="0" err="1" smtClean="0"/>
              <a:t>Fontserè</a:t>
            </a:r>
            <a:r>
              <a:rPr lang="es-ES" sz="1400" dirty="0" smtClean="0"/>
              <a:t>, Joan </a:t>
            </a:r>
            <a:r>
              <a:rPr lang="es-ES" sz="1400" dirty="0" err="1" smtClean="0"/>
              <a:t>Dalmau</a:t>
            </a:r>
            <a:r>
              <a:rPr lang="es-ES" sz="1400" dirty="0" smtClean="0"/>
              <a:t>, María </a:t>
            </a:r>
            <a:r>
              <a:rPr lang="es-ES" sz="1400" dirty="0" err="1" smtClean="0"/>
              <a:t>Botto</a:t>
            </a:r>
            <a:r>
              <a:rPr lang="es-ES" sz="1400" dirty="0" smtClean="0"/>
              <a:t>, Diego Luna, Alberto Ferreiro, Luis Cuenca, </a:t>
            </a:r>
            <a:r>
              <a:rPr lang="es-ES" sz="1400" dirty="0" err="1" smtClean="0"/>
              <a:t>Vahina</a:t>
            </a:r>
            <a:r>
              <a:rPr lang="es-ES" sz="1400" dirty="0" smtClean="0"/>
              <a:t> </a:t>
            </a:r>
            <a:r>
              <a:rPr lang="es-ES" sz="1400" dirty="0" err="1" smtClean="0"/>
              <a:t>Giocante</a:t>
            </a:r>
            <a:endParaRPr lang="es-ES" sz="1400" dirty="0">
              <a:solidFill>
                <a:srgbClr val="000000"/>
              </a:solidFill>
              <a:latin typeface="+mj-lt"/>
            </a:endParaRPr>
          </a:p>
        </p:txBody>
      </p:sp>
      <p:pic>
        <p:nvPicPr>
          <p:cNvPr id="15" name="Picture 2" descr="Resultado de imagen de soldados de salami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101" y="2331744"/>
            <a:ext cx="2780076" cy="393879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9 Rectángulo redondeado"/>
          <p:cNvSpPr/>
          <p:nvPr/>
        </p:nvSpPr>
        <p:spPr>
          <a:xfrm>
            <a:off x="3683891" y="5884527"/>
            <a:ext cx="3696421" cy="375332"/>
          </a:xfrm>
          <a:prstGeom prst="round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400" b="1" i="1" dirty="0">
                <a:solidFill>
                  <a:schemeClr val="tx1"/>
                </a:solidFill>
              </a:rPr>
              <a:t>Goya Awards: Best </a:t>
            </a:r>
            <a:r>
              <a:rPr lang="en-US" sz="1400" b="1" i="1" dirty="0" smtClean="0">
                <a:solidFill>
                  <a:schemeClr val="tx1"/>
                </a:solidFill>
              </a:rPr>
              <a:t>photography</a:t>
            </a:r>
            <a:r>
              <a:rPr lang="en-US" sz="1400" b="1" i="1" dirty="0">
                <a:solidFill>
                  <a:schemeClr val="tx1"/>
                </a:solidFill>
              </a:rPr>
              <a:t>: 8 nominations</a:t>
            </a:r>
            <a:endParaRPr lang="es-ES" sz="1400" b="1" dirty="0"/>
          </a:p>
        </p:txBody>
      </p:sp>
    </p:spTree>
    <p:extLst>
      <p:ext uri="{BB962C8B-B14F-4D97-AF65-F5344CB8AC3E}">
        <p14:creationId xmlns:p14="http://schemas.microsoft.com/office/powerpoint/2010/main" val="160939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7 Imagen" descr="BASE MIS DIRECTV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7 Imagen" descr="BASE MIS DIRECTV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26988"/>
            <a:ext cx="917416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redondeado"/>
          <p:cNvSpPr/>
          <p:nvPr/>
        </p:nvSpPr>
        <p:spPr>
          <a:xfrm>
            <a:off x="587375" y="2262185"/>
            <a:ext cx="7777163" cy="130175"/>
          </a:xfrm>
          <a:prstGeom prst="round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8197" name="15 Rectángulo"/>
          <p:cNvSpPr>
            <a:spLocks noChangeArrowheads="1"/>
          </p:cNvSpPr>
          <p:nvPr/>
        </p:nvSpPr>
        <p:spPr bwMode="auto">
          <a:xfrm>
            <a:off x="2493963" y="260350"/>
            <a:ext cx="5870575"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s-ES" sz="2000" b="1" dirty="0" smtClean="0">
                <a:solidFill>
                  <a:srgbClr val="7030A0"/>
                </a:solidFill>
                <a:latin typeface="+mj-lt"/>
              </a:rPr>
              <a:t>PRIM, EL ASESINATO DE LA CALLE DEL TURCO</a:t>
            </a:r>
            <a:endParaRPr lang="es-ES" sz="2000" dirty="0">
              <a:solidFill>
                <a:srgbClr val="000000"/>
              </a:solidFill>
              <a:latin typeface="+mj-lt"/>
            </a:endParaRPr>
          </a:p>
          <a:p>
            <a:pPr>
              <a:defRPr/>
            </a:pPr>
            <a:r>
              <a:rPr lang="es-ES" sz="2000" b="1" dirty="0" smtClean="0"/>
              <a:t>RTVE- (2014)</a:t>
            </a:r>
          </a:p>
          <a:p>
            <a:pPr>
              <a:defRPr/>
            </a:pPr>
            <a:r>
              <a:rPr lang="es-ES" sz="1400" dirty="0" smtClean="0"/>
              <a:t>Drama- Thriller</a:t>
            </a:r>
          </a:p>
          <a:p>
            <a:pPr>
              <a:defRPr/>
            </a:pPr>
            <a:r>
              <a:rPr lang="es-ES" sz="1400" dirty="0" err="1" smtClean="0">
                <a:solidFill>
                  <a:srgbClr val="000000"/>
                </a:solidFill>
              </a:rPr>
              <a:t>Cast</a:t>
            </a:r>
            <a:r>
              <a:rPr lang="es-ES" sz="1400" dirty="0" smtClean="0">
                <a:solidFill>
                  <a:srgbClr val="000000"/>
                </a:solidFill>
              </a:rPr>
              <a:t>: </a:t>
            </a:r>
            <a:r>
              <a:rPr lang="es-ES" sz="1600" dirty="0" smtClean="0"/>
              <a:t>Francesc </a:t>
            </a:r>
            <a:r>
              <a:rPr lang="es-ES" sz="1600" dirty="0" err="1" smtClean="0"/>
              <a:t>Orella</a:t>
            </a:r>
            <a:r>
              <a:rPr lang="es-ES" sz="1600" dirty="0" smtClean="0"/>
              <a:t>, Javier </a:t>
            </a:r>
            <a:r>
              <a:rPr lang="es-ES" sz="1600" dirty="0" err="1" smtClean="0"/>
              <a:t>Godino</a:t>
            </a:r>
            <a:r>
              <a:rPr lang="es-ES" sz="1600" dirty="0" smtClean="0"/>
              <a:t>, Daniel Grao, Victor Clavijo, Simón Andreu, Pedro </a:t>
            </a:r>
            <a:r>
              <a:rPr lang="es-ES" sz="1600" dirty="0" err="1" smtClean="0"/>
              <a:t>Casablanc</a:t>
            </a:r>
            <a:r>
              <a:rPr lang="es-ES" sz="1600" dirty="0" smtClean="0"/>
              <a:t>, </a:t>
            </a:r>
            <a:r>
              <a:rPr lang="es-ES" sz="1600" dirty="0" err="1" smtClean="0"/>
              <a:t>Secun</a:t>
            </a:r>
            <a:r>
              <a:rPr lang="es-ES" sz="1600" dirty="0" smtClean="0"/>
              <a:t> de la Rosa, </a:t>
            </a:r>
            <a:r>
              <a:rPr lang="es-ES" sz="1600" dirty="0" err="1" smtClean="0"/>
              <a:t>Jose</a:t>
            </a:r>
            <a:r>
              <a:rPr lang="es-ES" sz="1600" dirty="0" smtClean="0"/>
              <a:t> Luis Alcobendas, Alfonso Lara, </a:t>
            </a:r>
            <a:r>
              <a:rPr lang="es-ES" sz="1600" dirty="0" err="1" smtClean="0"/>
              <a:t>Yuriria</a:t>
            </a:r>
            <a:r>
              <a:rPr lang="es-ES" sz="1600" dirty="0" smtClean="0"/>
              <a:t> del Valle, Enrique </a:t>
            </a:r>
            <a:r>
              <a:rPr lang="es-ES" sz="1600" dirty="0" err="1" smtClean="0"/>
              <a:t>Villén</a:t>
            </a:r>
            <a:r>
              <a:rPr lang="es-ES" sz="1600" dirty="0" smtClean="0"/>
              <a:t>, </a:t>
            </a:r>
            <a:r>
              <a:rPr lang="es-ES" sz="1600" dirty="0" err="1" smtClean="0"/>
              <a:t>Javivi</a:t>
            </a:r>
            <a:r>
              <a:rPr lang="es-ES" sz="1600" dirty="0" smtClean="0"/>
              <a:t>, Francesc </a:t>
            </a:r>
            <a:r>
              <a:rPr lang="es-ES" sz="1600" dirty="0" err="1" smtClean="0"/>
              <a:t>Luchetti</a:t>
            </a:r>
            <a:r>
              <a:rPr lang="es-ES" sz="1600" dirty="0" smtClean="0"/>
              <a:t>, Manolo Solo</a:t>
            </a:r>
            <a:endParaRPr lang="es-ES" sz="1600" dirty="0">
              <a:solidFill>
                <a:srgbClr val="000000"/>
              </a:solidFill>
            </a:endParaRPr>
          </a:p>
        </p:txBody>
      </p:sp>
      <p:sp>
        <p:nvSpPr>
          <p:cNvPr id="27" name="26 Rectángulo redondeado"/>
          <p:cNvSpPr/>
          <p:nvPr/>
        </p:nvSpPr>
        <p:spPr>
          <a:xfrm>
            <a:off x="4844070" y="2510106"/>
            <a:ext cx="3540125" cy="2995613"/>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just" fontAlgn="auto">
              <a:spcBef>
                <a:spcPts val="0"/>
              </a:spcBef>
              <a:spcAft>
                <a:spcPts val="0"/>
              </a:spcAft>
              <a:defRPr/>
            </a:pPr>
            <a:r>
              <a:rPr lang="en-US" sz="1400" i="1" dirty="0"/>
              <a:t>Prim: Murder in Turk's Street</a:t>
            </a:r>
            <a:r>
              <a:rPr lang="en-US" sz="1400" dirty="0"/>
              <a:t> narrates all the events and circumstances surrounding the murder of General Joan Prim i </a:t>
            </a:r>
            <a:r>
              <a:rPr lang="en-US" sz="1400" dirty="0" err="1"/>
              <a:t>Prats</a:t>
            </a:r>
            <a:r>
              <a:rPr lang="en-US" sz="1400" dirty="0"/>
              <a:t>—military hero, President of the Council of Ministers and a Minister of War—on 27 December, 1870, while on his way to his official residence after attending a Spanish Parliament session. Prim’s assassination, which has frequently been compared to that of John F. Kennedy, was never solved.</a:t>
            </a:r>
            <a:endParaRPr lang="en-US" sz="1400" i="1" dirty="0">
              <a:solidFill>
                <a:prstClr val="black"/>
              </a:solidFill>
              <a:ea typeface="ＭＳ Ｐゴシック" charset="-128"/>
            </a:endParaRPr>
          </a:p>
        </p:txBody>
      </p: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70" y="489978"/>
            <a:ext cx="1531068" cy="1263548"/>
          </a:xfrm>
          <a:prstGeom prst="roundRect">
            <a:avLst>
              <a:gd name="adj" fmla="val 8594"/>
            </a:avLst>
          </a:prstGeom>
          <a:solidFill>
            <a:srgbClr val="FFFFFF">
              <a:shade val="85000"/>
            </a:srgbClr>
          </a:solidFill>
          <a:ln>
            <a:noFill/>
          </a:ln>
          <a:effectLst/>
        </p:spPr>
      </p:pic>
      <p:sp>
        <p:nvSpPr>
          <p:cNvPr id="12" name="11 Rectángulo redondeado"/>
          <p:cNvSpPr/>
          <p:nvPr/>
        </p:nvSpPr>
        <p:spPr>
          <a:xfrm>
            <a:off x="7129463" y="5516563"/>
            <a:ext cx="1439862" cy="100806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14345" name="12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1850" y="5429250"/>
            <a:ext cx="12509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1019" y="431981"/>
            <a:ext cx="2947988"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14105352"/>
            <a:ext cx="1989139" cy="295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Resultado de imagen de prim el asesinato de la calle del turc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6203" y="2510106"/>
            <a:ext cx="2614270" cy="3879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936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 name="7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0925" y="1600200"/>
            <a:ext cx="3082150" cy="4525963"/>
          </a:xfrm>
        </p:spPr>
      </p:pic>
      <p:pic>
        <p:nvPicPr>
          <p:cNvPr id="4" name="7 Imagen" descr="BASE MIS DIRECTV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68" y="-11812"/>
            <a:ext cx="9144001"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5 Rectángulo"/>
          <p:cNvSpPr>
            <a:spLocks noChangeArrowheads="1"/>
          </p:cNvSpPr>
          <p:nvPr/>
        </p:nvSpPr>
        <p:spPr bwMode="auto">
          <a:xfrm>
            <a:off x="2404650" y="329626"/>
            <a:ext cx="654367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s-ES" sz="2000" b="1" dirty="0" smtClean="0">
                <a:solidFill>
                  <a:srgbClr val="7030A0"/>
                </a:solidFill>
                <a:latin typeface="+mj-lt"/>
              </a:rPr>
              <a:t>TARANCÓN</a:t>
            </a:r>
            <a:endParaRPr lang="es-ES" sz="1400" dirty="0">
              <a:solidFill>
                <a:srgbClr val="000000"/>
              </a:solidFill>
              <a:latin typeface="+mj-lt"/>
            </a:endParaRPr>
          </a:p>
          <a:p>
            <a:r>
              <a:rPr lang="es-ES" sz="2000" dirty="0" smtClean="0"/>
              <a:t>Drama</a:t>
            </a:r>
          </a:p>
          <a:p>
            <a:r>
              <a:rPr lang="es-ES" sz="2000" b="1" dirty="0" smtClean="0"/>
              <a:t>RTVE (2011)</a:t>
            </a:r>
            <a:endParaRPr lang="es-ES" sz="2000" b="1" dirty="0"/>
          </a:p>
          <a:p>
            <a:r>
              <a:rPr lang="es-ES" sz="1400" dirty="0" err="1" smtClean="0">
                <a:solidFill>
                  <a:srgbClr val="000000"/>
                </a:solidFill>
                <a:latin typeface="+mj-lt"/>
              </a:rPr>
              <a:t>Cast</a:t>
            </a:r>
            <a:r>
              <a:rPr lang="es-ES" sz="1400" dirty="0" smtClean="0">
                <a:solidFill>
                  <a:srgbClr val="000000"/>
                </a:solidFill>
                <a:latin typeface="+mj-lt"/>
              </a:rPr>
              <a:t>: José Sancho, Roger Coma, Eusebio Poncela, Roberto Álvarez, Paco Merino, Guillermo Montesinos, Carlos Areces, María Isasi, Enrique Arce,  Antonio Valero, Marta </a:t>
            </a:r>
            <a:r>
              <a:rPr lang="es-ES" sz="1400" dirty="0" err="1" smtClean="0">
                <a:solidFill>
                  <a:srgbClr val="000000"/>
                </a:solidFill>
                <a:latin typeface="+mj-lt"/>
              </a:rPr>
              <a:t>Belenguer</a:t>
            </a:r>
            <a:r>
              <a:rPr lang="es-ES" sz="1400" dirty="0" smtClean="0">
                <a:solidFill>
                  <a:srgbClr val="000000"/>
                </a:solidFill>
                <a:latin typeface="+mj-lt"/>
              </a:rPr>
              <a:t>, Francisco Merino, Manolo Cal, Pepa López</a:t>
            </a:r>
            <a:endParaRPr lang="es-ES" sz="1400" dirty="0">
              <a:solidFill>
                <a:srgbClr val="000000"/>
              </a:solidFill>
              <a:latin typeface="+mj-lt"/>
            </a:endParaRPr>
          </a:p>
        </p:txBody>
      </p:sp>
      <p:sp>
        <p:nvSpPr>
          <p:cNvPr id="6" name="5 Rectángulo redondeado"/>
          <p:cNvSpPr/>
          <p:nvPr/>
        </p:nvSpPr>
        <p:spPr>
          <a:xfrm>
            <a:off x="4728108" y="2780928"/>
            <a:ext cx="3600400" cy="2932320"/>
          </a:xfrm>
          <a:prstGeom prst="roundRect">
            <a:avLst>
              <a:gd name="adj" fmla="val 9982"/>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just" fontAlgn="auto">
              <a:spcBef>
                <a:spcPts val="0"/>
              </a:spcBef>
              <a:spcAft>
                <a:spcPts val="0"/>
              </a:spcAft>
              <a:defRPr/>
            </a:pPr>
            <a:r>
              <a:rPr lang="en-US" sz="1400" i="1" dirty="0">
                <a:cs typeface="Calibri" pitchFamily="34" charset="0"/>
              </a:rPr>
              <a:t>B</a:t>
            </a:r>
            <a:r>
              <a:rPr lang="en-US" sz="1400" i="1" dirty="0" smtClean="0">
                <a:cs typeface="Calibri" pitchFamily="34" charset="0"/>
              </a:rPr>
              <a:t>iographical </a:t>
            </a:r>
            <a:r>
              <a:rPr lang="en-US" sz="1400" i="1" dirty="0">
                <a:cs typeface="Calibri" pitchFamily="34" charset="0"/>
              </a:rPr>
              <a:t>miniseries about Cardinal </a:t>
            </a:r>
            <a:r>
              <a:rPr lang="en-US" sz="1400" i="1" dirty="0" err="1">
                <a:cs typeface="Calibri" pitchFamily="34" charset="0"/>
              </a:rPr>
              <a:t>Tarancon</a:t>
            </a:r>
            <a:r>
              <a:rPr lang="en-US" sz="1400" i="1" dirty="0">
                <a:cs typeface="Calibri" pitchFamily="34" charset="0"/>
              </a:rPr>
              <a:t>, a key figure in the time of transition for his efforts to reconcile the "two </a:t>
            </a:r>
            <a:r>
              <a:rPr lang="en-US" sz="1400" i="1" dirty="0" err="1">
                <a:cs typeface="Calibri" pitchFamily="34" charset="0"/>
              </a:rPr>
              <a:t>Spains</a:t>
            </a:r>
            <a:r>
              <a:rPr lang="en-US" sz="1400" i="1" dirty="0">
                <a:cs typeface="Calibri" pitchFamily="34" charset="0"/>
              </a:rPr>
              <a:t>". The killing by ETA of Luis </a:t>
            </a:r>
            <a:r>
              <a:rPr lang="en-US" sz="1400" i="1" dirty="0" err="1">
                <a:cs typeface="Calibri" pitchFamily="34" charset="0"/>
              </a:rPr>
              <a:t>Carrero</a:t>
            </a:r>
            <a:r>
              <a:rPr lang="en-US" sz="1400" i="1" dirty="0">
                <a:cs typeface="Calibri" pitchFamily="34" charset="0"/>
              </a:rPr>
              <a:t> Blanco, December 20, 1973, from Madrid leads the Cardinal, who is threatened with death. Once away from the city, </a:t>
            </a:r>
            <a:r>
              <a:rPr lang="en-US" sz="1400" i="1" dirty="0" err="1">
                <a:cs typeface="Calibri" pitchFamily="34" charset="0"/>
              </a:rPr>
              <a:t>Tarancon</a:t>
            </a:r>
            <a:r>
              <a:rPr lang="en-US" sz="1400" i="1" dirty="0">
                <a:cs typeface="Calibri" pitchFamily="34" charset="0"/>
              </a:rPr>
              <a:t> remember what life was like when he was a young fugitive priest during the Civil War (1936-1939).</a:t>
            </a:r>
            <a:endParaRPr lang="es-ES" sz="1400" i="1" dirty="0">
              <a:solidFill>
                <a:prstClr val="black"/>
              </a:solidFill>
              <a:ea typeface="ＭＳ Ｐゴシック" charset="-128"/>
            </a:endParaRPr>
          </a:p>
        </p:txBody>
      </p:sp>
      <p:sp>
        <p:nvSpPr>
          <p:cNvPr id="9" name="9 Rectángulo redondeado"/>
          <p:cNvSpPr/>
          <p:nvPr/>
        </p:nvSpPr>
        <p:spPr>
          <a:xfrm>
            <a:off x="740653" y="2564904"/>
            <a:ext cx="7597775" cy="130175"/>
          </a:xfrm>
          <a:prstGeom prst="roundRect">
            <a:avLst/>
          </a:prstGeom>
          <a:solidFill>
            <a:srgbClr val="79F4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prstClr val="white"/>
              </a:solidFill>
            </a:endParaRPr>
          </a:p>
        </p:txBody>
      </p:sp>
      <p:pic>
        <p:nvPicPr>
          <p:cNvPr id="12" name="11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627399"/>
            <a:ext cx="1377205" cy="119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270" y="489978"/>
            <a:ext cx="1531068" cy="1263548"/>
          </a:xfrm>
          <a:prstGeom prst="roundRect">
            <a:avLst>
              <a:gd name="adj" fmla="val 8594"/>
            </a:avLst>
          </a:prstGeom>
          <a:solidFill>
            <a:srgbClr val="FFFFFF">
              <a:shade val="85000"/>
            </a:srgbClr>
          </a:solidFill>
          <a:ln>
            <a:noFill/>
          </a:ln>
          <a:effectLst/>
        </p:spPr>
      </p:pic>
      <p:pic>
        <p:nvPicPr>
          <p:cNvPr id="16"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7099" y="332656"/>
            <a:ext cx="2947988"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Resultado de imagen de tarancon seri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2764793"/>
            <a:ext cx="2520280" cy="35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72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1078</TotalTime>
  <Words>1452</Words>
  <Application>Microsoft Office PowerPoint</Application>
  <PresentationFormat>Presentación en pantalla (4:3)</PresentationFormat>
  <Paragraphs>57</Paragraphs>
  <Slides>12</Slides>
  <Notes>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8MadridTV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8MadridTV</dc:creator>
  <cp:lastModifiedBy>Natalia Hernández</cp:lastModifiedBy>
  <cp:revision>115</cp:revision>
  <cp:lastPrinted>2016-05-19T08:32:07Z</cp:lastPrinted>
  <dcterms:created xsi:type="dcterms:W3CDTF">2016-04-12T13:14:13Z</dcterms:created>
  <dcterms:modified xsi:type="dcterms:W3CDTF">2016-10-13T16:32:38Z</dcterms:modified>
</cp:coreProperties>
</file>